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09" r:id="rId3"/>
    <p:sldId id="2603" r:id="rId4"/>
    <p:sldId id="2617" r:id="rId5"/>
    <p:sldId id="2656" r:id="rId6"/>
    <p:sldId id="2628" r:id="rId7"/>
    <p:sldId id="2635" r:id="rId8"/>
    <p:sldId id="2630" r:id="rId9"/>
    <p:sldId id="2631" r:id="rId10"/>
    <p:sldId id="2632" r:id="rId11"/>
    <p:sldId id="2619" r:id="rId12"/>
    <p:sldId id="2620" r:id="rId13"/>
    <p:sldId id="2621" r:id="rId14"/>
    <p:sldId id="2622" r:id="rId15"/>
    <p:sldId id="2623" r:id="rId16"/>
    <p:sldId id="2624" r:id="rId17"/>
    <p:sldId id="2625" r:id="rId18"/>
    <p:sldId id="2626" r:id="rId19"/>
    <p:sldId id="2633" r:id="rId20"/>
    <p:sldId id="2634" r:id="rId21"/>
    <p:sldId id="2627" r:id="rId22"/>
    <p:sldId id="2629" r:id="rId23"/>
    <p:sldId id="2636" r:id="rId24"/>
    <p:sldId id="2637" r:id="rId25"/>
    <p:sldId id="2638" r:id="rId26"/>
    <p:sldId id="2639" r:id="rId27"/>
    <p:sldId id="2640" r:id="rId28"/>
    <p:sldId id="2641" r:id="rId29"/>
    <p:sldId id="2642" r:id="rId30"/>
    <p:sldId id="2646" r:id="rId31"/>
    <p:sldId id="2644" r:id="rId32"/>
    <p:sldId id="2643" r:id="rId33"/>
    <p:sldId id="2645" r:id="rId34"/>
    <p:sldId id="2647" r:id="rId35"/>
    <p:sldId id="2648" r:id="rId36"/>
    <p:sldId id="2649" r:id="rId37"/>
    <p:sldId id="2650" r:id="rId38"/>
    <p:sldId id="2651" r:id="rId39"/>
    <p:sldId id="2652" r:id="rId40"/>
    <p:sldId id="2653" r:id="rId41"/>
    <p:sldId id="2654" r:id="rId42"/>
    <p:sldId id="2615" r:id="rId43"/>
    <p:sldId id="2655" r:id="rId44"/>
    <p:sldId id="2616" r:id="rId4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404040"/>
    <a:srgbClr val="9F9F9F"/>
    <a:srgbClr val="B9CEE3"/>
    <a:srgbClr val="A0B5CA"/>
    <a:srgbClr val="96D45E"/>
    <a:srgbClr val="7F2EFF"/>
    <a:srgbClr val="0257B1"/>
    <a:srgbClr val="2C64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90" autoAdjust="0"/>
    <p:restoredTop sz="95232" autoAdjust="0"/>
  </p:normalViewPr>
  <p:slideViewPr>
    <p:cSldViewPr>
      <p:cViewPr>
        <p:scale>
          <a:sx n="75" d="100"/>
          <a:sy n="75" d="100"/>
        </p:scale>
        <p:origin x="936" y="96"/>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872D-C6EC-BE48-A641-E1383603EFD4}" type="datetimeFigureOut">
              <a:rPr kumimoji="1" lang="ko-KR" altLang="en-US" smtClean="0"/>
              <a:t>2024-05-23</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5DC92-6F7C-5F4F-87A8-B0B69CB8A4DB}" type="slidenum">
              <a:rPr kumimoji="1" lang="ko-KR" altLang="en-US" smtClean="0"/>
              <a:t>‹#›</a:t>
            </a:fld>
            <a:endParaRPr kumimoji="1" lang="ko-KR" altLang="en-US"/>
          </a:p>
        </p:txBody>
      </p:sp>
    </p:spTree>
    <p:extLst>
      <p:ext uri="{BB962C8B-B14F-4D97-AF65-F5344CB8AC3E}">
        <p14:creationId xmlns:p14="http://schemas.microsoft.com/office/powerpoint/2010/main" val="1749923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4</a:t>
            </a:fld>
            <a:endParaRPr kumimoji="1" lang="ko-KR" altLang="en-US"/>
          </a:p>
        </p:txBody>
      </p:sp>
    </p:spTree>
    <p:extLst>
      <p:ext uri="{BB962C8B-B14F-4D97-AF65-F5344CB8AC3E}">
        <p14:creationId xmlns:p14="http://schemas.microsoft.com/office/powerpoint/2010/main" val="3901387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13</a:t>
            </a:fld>
            <a:endParaRPr kumimoji="1" lang="ko-KR" altLang="en-US"/>
          </a:p>
        </p:txBody>
      </p:sp>
    </p:spTree>
    <p:extLst>
      <p:ext uri="{BB962C8B-B14F-4D97-AF65-F5344CB8AC3E}">
        <p14:creationId xmlns:p14="http://schemas.microsoft.com/office/powerpoint/2010/main" val="182875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14</a:t>
            </a:fld>
            <a:endParaRPr kumimoji="1" lang="ko-KR" altLang="en-US"/>
          </a:p>
        </p:txBody>
      </p:sp>
    </p:spTree>
    <p:extLst>
      <p:ext uri="{BB962C8B-B14F-4D97-AF65-F5344CB8AC3E}">
        <p14:creationId xmlns:p14="http://schemas.microsoft.com/office/powerpoint/2010/main" val="76597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15</a:t>
            </a:fld>
            <a:endParaRPr kumimoji="1" lang="ko-KR" altLang="en-US"/>
          </a:p>
        </p:txBody>
      </p:sp>
    </p:spTree>
    <p:extLst>
      <p:ext uri="{BB962C8B-B14F-4D97-AF65-F5344CB8AC3E}">
        <p14:creationId xmlns:p14="http://schemas.microsoft.com/office/powerpoint/2010/main" val="123897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16</a:t>
            </a:fld>
            <a:endParaRPr kumimoji="1" lang="ko-KR" altLang="en-US"/>
          </a:p>
        </p:txBody>
      </p:sp>
    </p:spTree>
    <p:extLst>
      <p:ext uri="{BB962C8B-B14F-4D97-AF65-F5344CB8AC3E}">
        <p14:creationId xmlns:p14="http://schemas.microsoft.com/office/powerpoint/2010/main" val="417949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17</a:t>
            </a:fld>
            <a:endParaRPr kumimoji="1" lang="ko-KR" altLang="en-US"/>
          </a:p>
        </p:txBody>
      </p:sp>
    </p:spTree>
    <p:extLst>
      <p:ext uri="{BB962C8B-B14F-4D97-AF65-F5344CB8AC3E}">
        <p14:creationId xmlns:p14="http://schemas.microsoft.com/office/powerpoint/2010/main" val="608003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18</a:t>
            </a:fld>
            <a:endParaRPr kumimoji="1" lang="ko-KR" altLang="en-US"/>
          </a:p>
        </p:txBody>
      </p:sp>
    </p:spTree>
    <p:extLst>
      <p:ext uri="{BB962C8B-B14F-4D97-AF65-F5344CB8AC3E}">
        <p14:creationId xmlns:p14="http://schemas.microsoft.com/office/powerpoint/2010/main" val="1908766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19</a:t>
            </a:fld>
            <a:endParaRPr kumimoji="1" lang="ko-KR" altLang="en-US"/>
          </a:p>
        </p:txBody>
      </p:sp>
    </p:spTree>
    <p:extLst>
      <p:ext uri="{BB962C8B-B14F-4D97-AF65-F5344CB8AC3E}">
        <p14:creationId xmlns:p14="http://schemas.microsoft.com/office/powerpoint/2010/main" val="1501006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20</a:t>
            </a:fld>
            <a:endParaRPr kumimoji="1" lang="ko-KR" altLang="en-US"/>
          </a:p>
        </p:txBody>
      </p:sp>
    </p:spTree>
    <p:extLst>
      <p:ext uri="{BB962C8B-B14F-4D97-AF65-F5344CB8AC3E}">
        <p14:creationId xmlns:p14="http://schemas.microsoft.com/office/powerpoint/2010/main" val="383934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21</a:t>
            </a:fld>
            <a:endParaRPr kumimoji="1" lang="ko-KR" altLang="en-US"/>
          </a:p>
        </p:txBody>
      </p:sp>
    </p:spTree>
    <p:extLst>
      <p:ext uri="{BB962C8B-B14F-4D97-AF65-F5344CB8AC3E}">
        <p14:creationId xmlns:p14="http://schemas.microsoft.com/office/powerpoint/2010/main" val="31297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22</a:t>
            </a:fld>
            <a:endParaRPr kumimoji="1" lang="ko-KR" altLang="en-US"/>
          </a:p>
        </p:txBody>
      </p:sp>
    </p:spTree>
    <p:extLst>
      <p:ext uri="{BB962C8B-B14F-4D97-AF65-F5344CB8AC3E}">
        <p14:creationId xmlns:p14="http://schemas.microsoft.com/office/powerpoint/2010/main" val="227243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5</a:t>
            </a:fld>
            <a:endParaRPr kumimoji="1" lang="ko-KR" altLang="en-US"/>
          </a:p>
        </p:txBody>
      </p:sp>
    </p:spTree>
    <p:extLst>
      <p:ext uri="{BB962C8B-B14F-4D97-AF65-F5344CB8AC3E}">
        <p14:creationId xmlns:p14="http://schemas.microsoft.com/office/powerpoint/2010/main" val="69559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6</a:t>
            </a:fld>
            <a:endParaRPr kumimoji="1" lang="ko-KR" altLang="en-US"/>
          </a:p>
        </p:txBody>
      </p:sp>
    </p:spTree>
    <p:extLst>
      <p:ext uri="{BB962C8B-B14F-4D97-AF65-F5344CB8AC3E}">
        <p14:creationId xmlns:p14="http://schemas.microsoft.com/office/powerpoint/2010/main" val="15927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7</a:t>
            </a:fld>
            <a:endParaRPr kumimoji="1" lang="ko-KR" altLang="en-US"/>
          </a:p>
        </p:txBody>
      </p:sp>
    </p:spTree>
    <p:extLst>
      <p:ext uri="{BB962C8B-B14F-4D97-AF65-F5344CB8AC3E}">
        <p14:creationId xmlns:p14="http://schemas.microsoft.com/office/powerpoint/2010/main" val="10331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8</a:t>
            </a:fld>
            <a:endParaRPr kumimoji="1" lang="ko-KR" altLang="en-US"/>
          </a:p>
        </p:txBody>
      </p:sp>
    </p:spTree>
    <p:extLst>
      <p:ext uri="{BB962C8B-B14F-4D97-AF65-F5344CB8AC3E}">
        <p14:creationId xmlns:p14="http://schemas.microsoft.com/office/powerpoint/2010/main" val="82019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9</a:t>
            </a:fld>
            <a:endParaRPr kumimoji="1" lang="ko-KR" altLang="en-US"/>
          </a:p>
        </p:txBody>
      </p:sp>
    </p:spTree>
    <p:extLst>
      <p:ext uri="{BB962C8B-B14F-4D97-AF65-F5344CB8AC3E}">
        <p14:creationId xmlns:p14="http://schemas.microsoft.com/office/powerpoint/2010/main" val="420072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10</a:t>
            </a:fld>
            <a:endParaRPr kumimoji="1" lang="ko-KR" altLang="en-US"/>
          </a:p>
        </p:txBody>
      </p:sp>
    </p:spTree>
    <p:extLst>
      <p:ext uri="{BB962C8B-B14F-4D97-AF65-F5344CB8AC3E}">
        <p14:creationId xmlns:p14="http://schemas.microsoft.com/office/powerpoint/2010/main" val="2201543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11</a:t>
            </a:fld>
            <a:endParaRPr kumimoji="1" lang="ko-KR" altLang="en-US"/>
          </a:p>
        </p:txBody>
      </p:sp>
    </p:spTree>
    <p:extLst>
      <p:ext uri="{BB962C8B-B14F-4D97-AF65-F5344CB8AC3E}">
        <p14:creationId xmlns:p14="http://schemas.microsoft.com/office/powerpoint/2010/main" val="1508245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12</a:t>
            </a:fld>
            <a:endParaRPr kumimoji="1" lang="ko-KR" altLang="en-US"/>
          </a:p>
        </p:txBody>
      </p:sp>
    </p:spTree>
    <p:extLst>
      <p:ext uri="{BB962C8B-B14F-4D97-AF65-F5344CB8AC3E}">
        <p14:creationId xmlns:p14="http://schemas.microsoft.com/office/powerpoint/2010/main" val="113529278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chemeClr val="bg1"/>
        </a:solidFill>
        <a:effectLst/>
      </p:bgPr>
    </p:bg>
    <p:spTree>
      <p:nvGrpSpPr>
        <p:cNvPr id="1" name="Shape 25"/>
        <p:cNvGrpSpPr/>
        <p:nvPr/>
      </p:nvGrpSpPr>
      <p:grpSpPr>
        <a:xfrm>
          <a:off x="0" y="0"/>
          <a:ext cx="0" cy="0"/>
          <a:chOff x="0" y="0"/>
          <a:chExt cx="0" cy="0"/>
        </a:xfrm>
      </p:grpSpPr>
      <p:sp>
        <p:nvSpPr>
          <p:cNvPr id="22" name="직사각형 21">
            <a:extLst>
              <a:ext uri="{FF2B5EF4-FFF2-40B4-BE49-F238E27FC236}">
                <a16:creationId xmlns:a16="http://schemas.microsoft.com/office/drawing/2014/main" id="{83A584CC-1991-8659-942C-BFB5C79B4B1E}"/>
              </a:ext>
            </a:extLst>
          </p:cNvPr>
          <p:cNvSpPr/>
          <p:nvPr userDrawn="1"/>
        </p:nvSpPr>
        <p:spPr>
          <a:xfrm>
            <a:off x="1904996" y="-1"/>
            <a:ext cx="10287005" cy="502410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72" name="Picture 48" descr="Page 2 | Birds Eye View City Stock Photos, Images and Backgrounds for Free  Download">
            <a:extLst>
              <a:ext uri="{FF2B5EF4-FFF2-40B4-BE49-F238E27FC236}">
                <a16:creationId xmlns:a16="http://schemas.microsoft.com/office/drawing/2014/main" id="{B80D85EB-38A2-04F3-CD6B-62527D9FAADE}"/>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904995" y="0"/>
            <a:ext cx="10287005" cy="6858004"/>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A7ABC311-CE53-1CA2-2334-41352FD22590}"/>
              </a:ext>
            </a:extLst>
          </p:cNvPr>
          <p:cNvSpPr/>
          <p:nvPr userDrawn="1"/>
        </p:nvSpPr>
        <p:spPr>
          <a:xfrm rot="16200000">
            <a:off x="5179054" y="-154948"/>
            <a:ext cx="1833894" cy="1219200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3B0DDE42-A893-C03C-A076-D8AD448A7ADB}"/>
              </a:ext>
            </a:extLst>
          </p:cNvPr>
          <p:cNvGrpSpPr/>
          <p:nvPr userDrawn="1"/>
        </p:nvGrpSpPr>
        <p:grpSpPr>
          <a:xfrm>
            <a:off x="2135560" y="5085184"/>
            <a:ext cx="5688632" cy="1700894"/>
            <a:chOff x="479376" y="4941168"/>
            <a:chExt cx="5688632" cy="1700894"/>
          </a:xfrm>
        </p:grpSpPr>
        <p:sp>
          <p:nvSpPr>
            <p:cNvPr id="4" name="Google Shape;1411;p152">
              <a:extLst>
                <a:ext uri="{FF2B5EF4-FFF2-40B4-BE49-F238E27FC236}">
                  <a16:creationId xmlns:a16="http://schemas.microsoft.com/office/drawing/2014/main" id="{A465F122-586E-C0E5-6878-56D460C80E7F}"/>
                </a:ext>
              </a:extLst>
            </p:cNvPr>
            <p:cNvSpPr txBox="1"/>
            <p:nvPr userDrawn="1"/>
          </p:nvSpPr>
          <p:spPr>
            <a:xfrm>
              <a:off x="479376" y="5205328"/>
              <a:ext cx="5191873" cy="1436734"/>
            </a:xfrm>
            <a:prstGeom prst="rect">
              <a:avLst/>
            </a:prstGeom>
            <a:noFill/>
            <a:ln>
              <a:noFill/>
            </a:ln>
          </p:spPr>
          <p:txBody>
            <a:bodyPr spcFirstLastPara="1" wrap="square" lIns="0" tIns="0" rIns="0" bIns="0" anchor="ctr" anchorCtr="0">
              <a:noAutofit/>
            </a:bodyPr>
            <a:lstStyle/>
            <a:p>
              <a:pPr>
                <a:lnSpc>
                  <a:spcPct val="115000"/>
                </a:lnSpc>
              </a:pPr>
              <a:r>
                <a:rPr lang="en-US" altLang="ko-KR" sz="40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[DAPT] </a:t>
              </a:r>
              <a:r>
                <a:rPr lang="ko-KR" altLang="en-US" sz="40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주택 가격 예측</a:t>
              </a:r>
              <a:endParaRPr lang="en-US" altLang="ko-KR" sz="40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endParaRPr>
            </a:p>
            <a:p>
              <a:pPr>
                <a:lnSpc>
                  <a:spcPct val="115000"/>
                </a:lnSpc>
              </a:pPr>
              <a:r>
                <a:rPr lang="en-US" altLang="ko-KR"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인구</a:t>
              </a:r>
              <a:r>
                <a:rPr lang="en-US" altLang="ko-KR"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이동 통계를 기준으로</a:t>
              </a:r>
            </a:p>
          </p:txBody>
        </p:sp>
        <p:sp>
          <p:nvSpPr>
            <p:cNvPr id="6" name="Google Shape;1412;p152">
              <a:extLst>
                <a:ext uri="{FF2B5EF4-FFF2-40B4-BE49-F238E27FC236}">
                  <a16:creationId xmlns:a16="http://schemas.microsoft.com/office/drawing/2014/main" id="{EC235572-EA03-263E-E385-5D358C2A8BD3}"/>
                </a:ext>
              </a:extLst>
            </p:cNvPr>
            <p:cNvSpPr txBox="1"/>
            <p:nvPr userDrawn="1"/>
          </p:nvSpPr>
          <p:spPr>
            <a:xfrm>
              <a:off x="479376" y="4941168"/>
              <a:ext cx="5688632" cy="308000"/>
            </a:xfrm>
            <a:prstGeom prst="rect">
              <a:avLst/>
            </a:prstGeom>
            <a:noFill/>
            <a:ln>
              <a:noFill/>
            </a:ln>
          </p:spPr>
          <p:txBody>
            <a:bodyPr spcFirstLastPara="1" wrap="square" lIns="0" tIns="0" rIns="0" bIns="0" anchor="ctr" anchorCtr="0">
              <a:noAutofit/>
            </a:bodyPr>
            <a:lstStyle/>
            <a:p>
              <a:r>
                <a:rPr lang="en-US" sz="1400" b="1" u="none" kern="1200" dirty="0">
                  <a:solidFill>
                    <a:schemeClr val="bg1"/>
                  </a:solidFill>
                  <a:latin typeface="Pretendard" pitchFamily="2" charset="0"/>
                  <a:ea typeface="Pretendard" pitchFamily="2" charset="0"/>
                  <a:cs typeface="Pretendard" pitchFamily="2" charset="0"/>
                  <a:sym typeface="Pretendard"/>
                </a:rPr>
                <a:t>May. 10 / 2024 </a:t>
              </a:r>
            </a:p>
            <a:p>
              <a:r>
                <a:rPr lang="ko-KR" altLang="en-US" sz="1400" b="1" u="none" kern="1200" dirty="0">
                  <a:solidFill>
                    <a:schemeClr val="bg1"/>
                  </a:solidFill>
                  <a:latin typeface="Pretendard" pitchFamily="2" charset="0"/>
                  <a:ea typeface="Pretendard" pitchFamily="2" charset="0"/>
                  <a:cs typeface="Pretendard" pitchFamily="2" charset="0"/>
                  <a:sym typeface="Pretendard"/>
                </a:rPr>
                <a:t>제</a:t>
              </a:r>
              <a:r>
                <a:rPr lang="en-US" sz="1400" b="1" u="none" kern="1200" dirty="0">
                  <a:solidFill>
                    <a:schemeClr val="bg1"/>
                  </a:solidFill>
                  <a:latin typeface="Pretendard" pitchFamily="2" charset="0"/>
                  <a:ea typeface="Pretendard" pitchFamily="2" charset="0"/>
                  <a:cs typeface="Pretendard" pitchFamily="2" charset="0"/>
                  <a:sym typeface="Pretendard"/>
                </a:rPr>
                <a:t>2</a:t>
              </a:r>
              <a:r>
                <a:rPr lang="ko-KR" altLang="en-US" sz="1400" b="1" u="none" kern="1200" dirty="0">
                  <a:solidFill>
                    <a:schemeClr val="bg1"/>
                  </a:solidFill>
                  <a:latin typeface="Pretendard" pitchFamily="2" charset="0"/>
                  <a:ea typeface="Pretendard" pitchFamily="2" charset="0"/>
                  <a:cs typeface="Pretendard" pitchFamily="2" charset="0"/>
                  <a:sym typeface="Pretendard"/>
                </a:rPr>
                <a:t>차 미니프로젝트 킥오프 미팅 </a:t>
              </a:r>
              <a:r>
                <a:rPr lang="en-US" sz="1400" b="1" u="none" kern="1200" dirty="0">
                  <a:solidFill>
                    <a:schemeClr val="bg1"/>
                  </a:solidFill>
                  <a:latin typeface="Pretendard" pitchFamily="2" charset="0"/>
                  <a:ea typeface="Pretendard" pitchFamily="2" charset="0"/>
                  <a:cs typeface="Pretendard" pitchFamily="2" charset="0"/>
                  <a:sym typeface="Pretendard"/>
                </a:rPr>
                <a:t>@ </a:t>
              </a:r>
              <a:r>
                <a:rPr lang="ko-KR" altLang="en-US" sz="1400" b="1" u="none" kern="1200" dirty="0">
                  <a:solidFill>
                    <a:schemeClr val="bg1"/>
                  </a:solidFill>
                  <a:latin typeface="Pretendard" pitchFamily="2" charset="0"/>
                  <a:ea typeface="Pretendard" pitchFamily="2" charset="0"/>
                  <a:cs typeface="Pretendard" pitchFamily="2" charset="0"/>
                  <a:sym typeface="Pretendard"/>
                </a:rPr>
                <a:t>연세</a:t>
              </a:r>
              <a:r>
                <a:rPr lang="en-US" altLang="ko-KR" sz="1400" b="1" u="none" kern="1200" dirty="0">
                  <a:solidFill>
                    <a:schemeClr val="bg1"/>
                  </a:solidFill>
                  <a:latin typeface="Pretendard" pitchFamily="2" charset="0"/>
                  <a:ea typeface="Pretendard" pitchFamily="2" charset="0"/>
                  <a:cs typeface="Pretendard" pitchFamily="2" charset="0"/>
                  <a:sym typeface="Pretendard"/>
                </a:rPr>
                <a:t>IT</a:t>
              </a:r>
              <a:r>
                <a:rPr lang="ko-KR" altLang="en-US" sz="1400" b="1" u="none" kern="1200" dirty="0" err="1">
                  <a:solidFill>
                    <a:schemeClr val="bg1"/>
                  </a:solidFill>
                  <a:latin typeface="Pretendard" pitchFamily="2" charset="0"/>
                  <a:ea typeface="Pretendard" pitchFamily="2" charset="0"/>
                  <a:cs typeface="Pretendard" pitchFamily="2" charset="0"/>
                  <a:sym typeface="Pretendard"/>
                </a:rPr>
                <a:t>미래교육원</a:t>
              </a:r>
              <a:r>
                <a:rPr lang="ko-KR" altLang="en-US" sz="1400" b="1" u="none" kern="1200" dirty="0">
                  <a:solidFill>
                    <a:schemeClr val="bg1"/>
                  </a:solidFill>
                  <a:latin typeface="Pretendard" pitchFamily="2" charset="0"/>
                  <a:ea typeface="Pretendard" pitchFamily="2" charset="0"/>
                  <a:cs typeface="Pretendard" pitchFamily="2" charset="0"/>
                  <a:sym typeface="Pretendard"/>
                </a:rPr>
                <a:t> </a:t>
              </a:r>
              <a:r>
                <a:rPr lang="en-US" altLang="ko-KR" sz="1400" b="1" u="none" kern="1200" dirty="0">
                  <a:solidFill>
                    <a:schemeClr val="bg1"/>
                  </a:solidFill>
                  <a:latin typeface="Pretendard" pitchFamily="2" charset="0"/>
                  <a:ea typeface="Pretendard" pitchFamily="2" charset="0"/>
                  <a:cs typeface="Pretendard" pitchFamily="2" charset="0"/>
                  <a:sym typeface="Pretendard"/>
                </a:rPr>
                <a:t>(702</a:t>
              </a:r>
              <a:r>
                <a:rPr lang="ko-KR" altLang="en-US" sz="1400" b="1" u="none" kern="1200" dirty="0">
                  <a:solidFill>
                    <a:schemeClr val="bg1"/>
                  </a:solidFill>
                  <a:latin typeface="Pretendard" pitchFamily="2" charset="0"/>
                  <a:ea typeface="Pretendard" pitchFamily="2" charset="0"/>
                  <a:cs typeface="Pretendard" pitchFamily="2" charset="0"/>
                  <a:sym typeface="Pretendard"/>
                </a:rPr>
                <a:t>호</a:t>
              </a:r>
              <a:r>
                <a:rPr lang="en-US" altLang="ko-KR" sz="1400" b="1" u="none" kern="1200" dirty="0">
                  <a:solidFill>
                    <a:schemeClr val="bg1"/>
                  </a:solidFill>
                  <a:latin typeface="Pretendard" pitchFamily="2" charset="0"/>
                  <a:ea typeface="Pretendard" pitchFamily="2" charset="0"/>
                  <a:cs typeface="Pretendard" pitchFamily="2" charset="0"/>
                  <a:sym typeface="Pretendard"/>
                </a:rPr>
                <a:t>)</a:t>
              </a:r>
              <a:endParaRPr sz="1400" b="1" u="none" kern="1200" dirty="0">
                <a:solidFill>
                  <a:schemeClr val="bg1"/>
                </a:solidFill>
                <a:latin typeface="Pretendard" pitchFamily="2" charset="0"/>
                <a:ea typeface="Pretendard" pitchFamily="2" charset="0"/>
                <a:cs typeface="Pretendard" pitchFamily="2" charset="0"/>
                <a:sym typeface="Pretendard"/>
              </a:endParaRPr>
            </a:p>
          </p:txBody>
        </p:sp>
      </p:grpSp>
      <p:sp>
        <p:nvSpPr>
          <p:cNvPr id="16" name="직사각형 15">
            <a:extLst>
              <a:ext uri="{FF2B5EF4-FFF2-40B4-BE49-F238E27FC236}">
                <a16:creationId xmlns:a16="http://schemas.microsoft.com/office/drawing/2014/main" id="{046437DD-5513-769A-D60C-C56BE27F71FC}"/>
              </a:ext>
            </a:extLst>
          </p:cNvPr>
          <p:cNvSpPr/>
          <p:nvPr userDrawn="1"/>
        </p:nvSpPr>
        <p:spPr>
          <a:xfrm>
            <a:off x="0" y="0"/>
            <a:ext cx="1904997" cy="6858000"/>
          </a:xfrm>
          <a:prstGeom prst="rect">
            <a:avLst/>
          </a:prstGeom>
          <a:solidFill>
            <a:srgbClr val="40404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42" name="Picture 18">
            <a:extLst>
              <a:ext uri="{FF2B5EF4-FFF2-40B4-BE49-F238E27FC236}">
                <a16:creationId xmlns:a16="http://schemas.microsoft.com/office/drawing/2014/main" id="{96F9D4E3-DCE2-3346-A39E-12482413EFC8}"/>
              </a:ext>
            </a:extLst>
          </p:cNvPr>
          <p:cNvPicPr>
            <a:picLocks noChangeAspect="1" noChangeArrowheads="1"/>
          </p:cNvPicPr>
          <p:nvPr userDrawn="1"/>
        </p:nvPicPr>
        <p:blipFill rotWithShape="1">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7995" t="14129" r="7995" b="14129"/>
          <a:stretch/>
        </p:blipFill>
        <p:spPr bwMode="auto">
          <a:xfrm>
            <a:off x="67818" y="5201305"/>
            <a:ext cx="1769360" cy="15109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C238FA6-D7D0-BD68-CD18-8EC70AFC91A5}"/>
              </a:ext>
            </a:extLst>
          </p:cNvPr>
          <p:cNvPicPr>
            <a:picLocks noChangeAspect="1" noChangeArrowheads="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7818" y="145701"/>
            <a:ext cx="1769360" cy="176936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3A55010-551C-C7AD-4F5C-B1BB4A95B161}"/>
              </a:ext>
            </a:extLst>
          </p:cNvPr>
          <p:cNvPicPr>
            <a:picLocks noChangeAspect="1" noChangeArrowheads="1"/>
          </p:cNvPicPr>
          <p:nvPr userDrawn="1"/>
        </p:nvPicPr>
        <p:blipFill rotWithShape="1">
          <a:blip r:embed="rId8">
            <a:duotone>
              <a:prstClr val="black"/>
              <a:schemeClr val="accent3">
                <a:tint val="45000"/>
                <a:satMod val="400000"/>
              </a:schemeClr>
            </a:duotone>
            <a:extLst>
              <a:ext uri="{28A0092B-C50C-407E-A947-70E740481C1C}">
                <a14:useLocalDpi xmlns:a14="http://schemas.microsoft.com/office/drawing/2010/main" val="0"/>
              </a:ext>
            </a:extLst>
          </a:blip>
          <a:srcRect l="11141" r="11141"/>
          <a:stretch/>
        </p:blipFill>
        <p:spPr bwMode="auto">
          <a:xfrm flipH="1">
            <a:off x="212237" y="2605684"/>
            <a:ext cx="1480522" cy="1904997"/>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609862" y="5353667"/>
            <a:ext cx="1174770" cy="1174770"/>
          </a:xfrm>
          <a:prstGeom prst="rect">
            <a:avLst/>
          </a:prstGeom>
        </p:spPr>
      </p:pic>
      <p:pic>
        <p:nvPicPr>
          <p:cNvPr id="13" name="그림 12"/>
          <p:cNvPicPr>
            <a:picLocks noChangeAspect="1"/>
          </p:cNvPicPr>
          <p:nvPr userDrawn="1"/>
        </p:nvPicPr>
        <p:blipFill rotWithShape="1">
          <a:blip r:embed="rId10"/>
          <a:srcRect l="10109" t="8586" r="10244" b="8449"/>
          <a:stretch/>
        </p:blipFill>
        <p:spPr>
          <a:xfrm>
            <a:off x="8688288" y="5353667"/>
            <a:ext cx="1198264" cy="1174770"/>
          </a:xfrm>
          <a:prstGeom prst="rect">
            <a:avLst/>
          </a:prstGeom>
        </p:spPr>
      </p:pic>
    </p:spTree>
    <p:extLst>
      <p:ext uri="{BB962C8B-B14F-4D97-AF65-F5344CB8AC3E}">
        <p14:creationId xmlns:p14="http://schemas.microsoft.com/office/powerpoint/2010/main" val="332793023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목차">
    <p:spTree>
      <p:nvGrpSpPr>
        <p:cNvPr id="1" name=""/>
        <p:cNvGrpSpPr/>
        <p:nvPr/>
      </p:nvGrpSpPr>
      <p:grpSpPr>
        <a:xfrm>
          <a:off x="0" y="0"/>
          <a:ext cx="0" cy="0"/>
          <a:chOff x="0" y="0"/>
          <a:chExt cx="0" cy="0"/>
        </a:xfrm>
      </p:grpSpPr>
      <p:sp>
        <p:nvSpPr>
          <p:cNvPr id="6" name="직사각형 5"/>
          <p:cNvSpPr/>
          <p:nvPr userDrawn="1"/>
        </p:nvSpPr>
        <p:spPr>
          <a:xfrm>
            <a:off x="1043798" y="496194"/>
            <a:ext cx="354501" cy="48453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b="0" dirty="0">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p:cNvSpPr/>
          <p:nvPr userDrawn="1"/>
        </p:nvSpPr>
        <p:spPr>
          <a:xfrm>
            <a:off x="0" y="0"/>
            <a:ext cx="1054321"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8" name="직사각형 7"/>
          <p:cNvSpPr/>
          <p:nvPr userDrawn="1"/>
        </p:nvSpPr>
        <p:spPr>
          <a:xfrm>
            <a:off x="1398863" y="0"/>
            <a:ext cx="10793137"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2" name="제목 1"/>
          <p:cNvSpPr>
            <a:spLocks noGrp="1"/>
          </p:cNvSpPr>
          <p:nvPr>
            <p:ph type="title"/>
          </p:nvPr>
        </p:nvSpPr>
        <p:spPr>
          <a:xfrm>
            <a:off x="1576113" y="411928"/>
            <a:ext cx="10457777" cy="568800"/>
          </a:xfrm>
        </p:spPr>
        <p:txBody>
          <a:bodyPr>
            <a:noAutofit/>
          </a:bodyPr>
          <a:lstStyle>
            <a:lvl1pPr algn="l">
              <a:defRPr sz="2800" b="0">
                <a:solidFill>
                  <a:srgbClr val="404040"/>
                </a:solidFill>
                <a:latin typeface="Arial" panose="020B0604020202020204" pitchFamily="34" charset="0"/>
                <a:ea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10" name="직사각형 9">
            <a:extLst>
              <a:ext uri="{FF2B5EF4-FFF2-40B4-BE49-F238E27FC236}">
                <a16:creationId xmlns:a16="http://schemas.microsoft.com/office/drawing/2014/main" id="{07B0C68C-855F-4843-B70E-40CD106B2703}"/>
              </a:ext>
            </a:extLst>
          </p:cNvPr>
          <p:cNvSpPr/>
          <p:nvPr userDrawn="1"/>
        </p:nvSpPr>
        <p:spPr>
          <a:xfrm>
            <a:off x="1043798" y="1"/>
            <a:ext cx="354501" cy="499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600" b="0" dirty="0">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163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종료">
    <p:bg>
      <p:bgPr>
        <a:solidFill>
          <a:srgbClr val="F6F4F3"/>
        </a:solidFill>
        <a:effectLst/>
      </p:bgPr>
    </p:bg>
    <p:spTree>
      <p:nvGrpSpPr>
        <p:cNvPr id="1" name=""/>
        <p:cNvGrpSpPr/>
        <p:nvPr/>
      </p:nvGrpSpPr>
      <p:grpSpPr>
        <a:xfrm>
          <a:off x="0" y="0"/>
          <a:ext cx="0" cy="0"/>
          <a:chOff x="0" y="0"/>
          <a:chExt cx="0" cy="0"/>
        </a:xfrm>
      </p:grpSpPr>
      <p:sp>
        <p:nvSpPr>
          <p:cNvPr id="4" name="바닥글 개체 틀 4">
            <a:extLst>
              <a:ext uri="{FF2B5EF4-FFF2-40B4-BE49-F238E27FC236}">
                <a16:creationId xmlns:a16="http://schemas.microsoft.com/office/drawing/2014/main" id="{B29814B9-8E44-658A-07F8-135F3F182CB3}"/>
              </a:ext>
            </a:extLst>
          </p:cNvPr>
          <p:cNvSpPr txBox="1">
            <a:spLocks/>
          </p:cNvSpPr>
          <p:nvPr userDrawn="1"/>
        </p:nvSpPr>
        <p:spPr>
          <a:xfrm>
            <a:off x="11692324" y="6626309"/>
            <a:ext cx="499681" cy="220325"/>
          </a:xfrm>
          <a:prstGeom prst="rect">
            <a:avLst/>
          </a:prstGeom>
          <a:noFill/>
        </p:spPr>
        <p:txBody>
          <a:bodyPr vert="horz" wrap="square" lIns="81034" tIns="40517" rIns="81034" bIns="40517" rtlCol="0" anchor="ctr">
            <a:spAutoFit/>
          </a:bodyPr>
          <a:lstStyle>
            <a:defPPr>
              <a:defRPr lang="ko-KR"/>
            </a:defPPr>
            <a:lvl1pPr marL="0" algn="l" defTabSz="950773" rtl="0" eaLnBrk="1" latinLnBrk="1" hangingPunct="1">
              <a:defRPr sz="1877" kern="1200">
                <a:solidFill>
                  <a:schemeClr val="tx1"/>
                </a:solidFill>
                <a:latin typeface="+mn-lt"/>
                <a:ea typeface="+mn-ea"/>
                <a:cs typeface="+mn-cs"/>
              </a:defRPr>
            </a:lvl1pPr>
            <a:lvl2pPr marL="475386" algn="l" defTabSz="950773" rtl="0" eaLnBrk="1" latinLnBrk="1" hangingPunct="1">
              <a:defRPr sz="1877" kern="1200">
                <a:solidFill>
                  <a:schemeClr val="tx1"/>
                </a:solidFill>
                <a:latin typeface="+mn-lt"/>
                <a:ea typeface="+mn-ea"/>
                <a:cs typeface="+mn-cs"/>
              </a:defRPr>
            </a:lvl2pPr>
            <a:lvl3pPr marL="950773" algn="l" defTabSz="950773" rtl="0" eaLnBrk="1" latinLnBrk="1" hangingPunct="1">
              <a:defRPr sz="1877" kern="1200">
                <a:solidFill>
                  <a:schemeClr val="tx1"/>
                </a:solidFill>
                <a:latin typeface="+mn-lt"/>
                <a:ea typeface="+mn-ea"/>
                <a:cs typeface="+mn-cs"/>
              </a:defRPr>
            </a:lvl3pPr>
            <a:lvl4pPr marL="1426160" algn="l" defTabSz="950773" rtl="0" eaLnBrk="1" latinLnBrk="1" hangingPunct="1">
              <a:defRPr sz="1877" kern="1200">
                <a:solidFill>
                  <a:schemeClr val="tx1"/>
                </a:solidFill>
                <a:latin typeface="+mn-lt"/>
                <a:ea typeface="+mn-ea"/>
                <a:cs typeface="+mn-cs"/>
              </a:defRPr>
            </a:lvl4pPr>
            <a:lvl5pPr marL="1901545" algn="l" defTabSz="950773" rtl="0" eaLnBrk="1" latinLnBrk="1" hangingPunct="1">
              <a:defRPr sz="1877" kern="1200">
                <a:solidFill>
                  <a:schemeClr val="tx1"/>
                </a:solidFill>
                <a:latin typeface="+mn-lt"/>
                <a:ea typeface="+mn-ea"/>
                <a:cs typeface="+mn-cs"/>
              </a:defRPr>
            </a:lvl5pPr>
            <a:lvl6pPr marL="2376931" algn="l" defTabSz="950773" rtl="0" eaLnBrk="1" latinLnBrk="1" hangingPunct="1">
              <a:defRPr sz="1877" kern="1200">
                <a:solidFill>
                  <a:schemeClr val="tx1"/>
                </a:solidFill>
                <a:latin typeface="+mn-lt"/>
                <a:ea typeface="+mn-ea"/>
                <a:cs typeface="+mn-cs"/>
              </a:defRPr>
            </a:lvl6pPr>
            <a:lvl7pPr marL="2852318" algn="l" defTabSz="950773" rtl="0" eaLnBrk="1" latinLnBrk="1" hangingPunct="1">
              <a:defRPr sz="1877" kern="1200">
                <a:solidFill>
                  <a:schemeClr val="tx1"/>
                </a:solidFill>
                <a:latin typeface="+mn-lt"/>
                <a:ea typeface="+mn-ea"/>
                <a:cs typeface="+mn-cs"/>
              </a:defRPr>
            </a:lvl7pPr>
            <a:lvl8pPr marL="3327704" algn="l" defTabSz="950773" rtl="0" eaLnBrk="1" latinLnBrk="1" hangingPunct="1">
              <a:defRPr sz="1877" kern="1200">
                <a:solidFill>
                  <a:schemeClr val="tx1"/>
                </a:solidFill>
                <a:latin typeface="+mn-lt"/>
                <a:ea typeface="+mn-ea"/>
                <a:cs typeface="+mn-cs"/>
              </a:defRPr>
            </a:lvl8pPr>
            <a:lvl9pPr marL="3803090" algn="l" defTabSz="950773" rtl="0" eaLnBrk="1" latinLnBrk="1" hangingPunct="1">
              <a:defRPr sz="1877" kern="1200">
                <a:solidFill>
                  <a:schemeClr val="tx1"/>
                </a:solidFill>
                <a:latin typeface="+mn-lt"/>
                <a:ea typeface="+mn-ea"/>
                <a:cs typeface="+mn-cs"/>
              </a:defRPr>
            </a:lvl9pPr>
          </a:lstStyle>
          <a:p>
            <a:pPr lvl="0" algn="r" defTabSz="810362">
              <a:defRPr/>
            </a:pPr>
            <a:fld id="{A0A4EEF0-9D29-4E84-B31C-7ED1F00F783C}" type="slidenum">
              <a:rPr lang="ko-KR" altLang="en-US" sz="900" b="0" smtClean="0">
                <a:solidFill>
                  <a:srgbClr val="404040"/>
                </a:solidFill>
                <a:latin typeface="Pretendard" panose="02000503000000020004" pitchFamily="2" charset="-127"/>
                <a:ea typeface="Pretendard" panose="02000503000000020004" pitchFamily="2" charset="-127"/>
                <a:cs typeface="Pretendard" panose="02000503000000020004" pitchFamily="2" charset="-127"/>
              </a:rPr>
              <a:pPr lvl="0" algn="r" defTabSz="810362">
                <a:defRPr/>
              </a:pPr>
              <a:t>‹#›</a:t>
            </a:fld>
            <a:endParaRPr lang="ko-KR" altLang="en-US" sz="900" b="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Google Shape;16;p33">
            <a:extLst>
              <a:ext uri="{FF2B5EF4-FFF2-40B4-BE49-F238E27FC236}">
                <a16:creationId xmlns:a16="http://schemas.microsoft.com/office/drawing/2014/main" id="{A6424695-C937-077A-E6C1-A9625352A9D6}"/>
              </a:ext>
            </a:extLst>
          </p:cNvPr>
          <p:cNvSpPr txBox="1">
            <a:spLocks noGrp="1"/>
          </p:cNvSpPr>
          <p:nvPr>
            <p:ph type="body" idx="10"/>
          </p:nvPr>
        </p:nvSpPr>
        <p:spPr>
          <a:xfrm>
            <a:off x="223334" y="549031"/>
            <a:ext cx="11745332" cy="719730"/>
          </a:xfrm>
          <a:prstGeom prst="rect">
            <a:avLst/>
          </a:prstGeom>
          <a:noFill/>
          <a:ln>
            <a:noFill/>
          </a:ln>
        </p:spPr>
        <p:txBody>
          <a:bodyPr spcFirstLastPara="1" wrap="square" lIns="91425" tIns="91425" rIns="91425" bIns="91425" anchor="ctr" anchorCtr="0">
            <a:noAutofit/>
          </a:bodyPr>
          <a:lstStyle>
            <a:lvl1pPr marL="0" lvl="0" indent="0" algn="just">
              <a:lnSpc>
                <a:spcPct val="120000"/>
              </a:lnSpc>
              <a:spcBef>
                <a:spcPts val="0"/>
              </a:spcBef>
              <a:spcAft>
                <a:spcPts val="0"/>
              </a:spcAft>
              <a:buSzPts val="1800"/>
              <a:buNone/>
              <a:defRPr sz="1600" b="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lang="en-US" dirty="0"/>
          </a:p>
        </p:txBody>
      </p:sp>
      <p:sp>
        <p:nvSpPr>
          <p:cNvPr id="3" name="Google Shape;16;p33">
            <a:extLst>
              <a:ext uri="{FF2B5EF4-FFF2-40B4-BE49-F238E27FC236}">
                <a16:creationId xmlns:a16="http://schemas.microsoft.com/office/drawing/2014/main" id="{96433282-6176-91FD-A1BF-AF9FD8F2C257}"/>
              </a:ext>
            </a:extLst>
          </p:cNvPr>
          <p:cNvSpPr txBox="1">
            <a:spLocks noGrp="1"/>
          </p:cNvSpPr>
          <p:nvPr>
            <p:ph type="body" idx="1"/>
          </p:nvPr>
        </p:nvSpPr>
        <p:spPr>
          <a:xfrm>
            <a:off x="223334" y="154272"/>
            <a:ext cx="8897002" cy="404431"/>
          </a:xfrm>
          <a:prstGeom prst="rect">
            <a:avLst/>
          </a:prstGeom>
          <a:noFill/>
          <a:ln>
            <a:noFill/>
          </a:ln>
        </p:spPr>
        <p:txBody>
          <a:bodyPr spcFirstLastPara="1" wrap="square" lIns="91425" tIns="91425" rIns="91425" bIns="91425" anchor="b" anchorCtr="0">
            <a:noAutofit/>
          </a:bodyPr>
          <a:lstStyle>
            <a:lvl1pPr marL="0" lvl="0" indent="0" algn="l">
              <a:lnSpc>
                <a:spcPct val="100000"/>
              </a:lnSpc>
              <a:spcBef>
                <a:spcPts val="0"/>
              </a:spcBef>
              <a:spcAft>
                <a:spcPts val="0"/>
              </a:spcAft>
              <a:buSzPts val="1800"/>
              <a:buNone/>
              <a:defRPr sz="1500" b="1">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dirty="0"/>
          </a:p>
        </p:txBody>
      </p:sp>
      <p:cxnSp>
        <p:nvCxnSpPr>
          <p:cNvPr id="6" name="직선 연결선 5">
            <a:extLst>
              <a:ext uri="{FF2B5EF4-FFF2-40B4-BE49-F238E27FC236}">
                <a16:creationId xmlns:a16="http://schemas.microsoft.com/office/drawing/2014/main" id="{121893B2-F323-E587-E4E6-2910481C894F}"/>
              </a:ext>
            </a:extLst>
          </p:cNvPr>
          <p:cNvCxnSpPr>
            <a:cxnSpLocks/>
          </p:cNvCxnSpPr>
          <p:nvPr userDrawn="1"/>
        </p:nvCxnSpPr>
        <p:spPr>
          <a:xfrm>
            <a:off x="198657" y="531065"/>
            <a:ext cx="1179468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rgbClr val="F6F4F3"/>
        </a:solidFill>
        <a:effectLst/>
      </p:bgPr>
    </p:bg>
    <p:spTree>
      <p:nvGrpSpPr>
        <p:cNvPr id="1" name="Shape 25"/>
        <p:cNvGrpSpPr/>
        <p:nvPr/>
      </p:nvGrpSpPr>
      <p:grpSpPr>
        <a:xfrm>
          <a:off x="0" y="0"/>
          <a:ext cx="0" cy="0"/>
          <a:chOff x="0" y="0"/>
          <a:chExt cx="0" cy="0"/>
        </a:xfrm>
      </p:grpSpPr>
      <p:sp>
        <p:nvSpPr>
          <p:cNvPr id="16" name="직사각형 15"/>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C44AC51-126C-3ED4-6A40-84C62AA8C5AD}"/>
              </a:ext>
            </a:extLst>
          </p:cNvPr>
          <p:cNvSpPr txBox="1"/>
          <p:nvPr userDrawn="1"/>
        </p:nvSpPr>
        <p:spPr>
          <a:xfrm>
            <a:off x="4670263" y="3152001"/>
            <a:ext cx="2851475" cy="553998"/>
          </a:xfrm>
          <a:prstGeom prst="rect">
            <a:avLst/>
          </a:prstGeom>
          <a:noFill/>
        </p:spPr>
        <p:txBody>
          <a:bodyPr wrap="square" rtlCol="0">
            <a:spAutoFit/>
          </a:bodyPr>
          <a:lstStyle/>
          <a:p>
            <a:pPr algn="ctr"/>
            <a:r>
              <a:rPr kumimoji="1" lang="en-US" altLang="ko-KR" sz="3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3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감 사 합 니 다 </a:t>
            </a:r>
            <a:r>
              <a:rPr kumimoji="1" lang="en-US" altLang="ko-KR" sz="3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3000" b="1" dirty="0" err="1">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337687771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목차">
    <p:bg>
      <p:bgPr>
        <a:solidFill>
          <a:srgbClr val="F6F4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230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DA9ACB88-77A2-4911-80CC-EFA7B0F2FADE}" type="datetimeFigureOut">
              <a:rPr lang="ko-KR" altLang="en-US" smtClean="0"/>
              <a:t>2024-05-23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2040AC0-CB54-43EE-BC6F-57D4DDE0D4A8}" type="slidenum">
              <a:rPr lang="ko-KR" altLang="en-US" smtClean="0"/>
              <a:t>‹#›</a:t>
            </a:fld>
            <a:endParaRPr lang="ko-KR" altLang="en-US"/>
          </a:p>
        </p:txBody>
      </p:sp>
    </p:spTree>
    <p:extLst>
      <p:ext uri="{BB962C8B-B14F-4D97-AF65-F5344CB8AC3E}">
        <p14:creationId xmlns:p14="http://schemas.microsoft.com/office/powerpoint/2010/main" val="7316999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FC7FBBB-31FC-6FCE-CADF-0BDBA04DA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1F1C27B-A5A2-5FA3-4205-2DA155DF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8752A65E-3ABD-D46E-E8AA-6DB44BE74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2E479-7B37-3A49-A82E-3D4B5C151CB5}" type="datetimeFigureOut">
              <a:rPr kumimoji="1" lang="ko-KR" altLang="en-US" smtClean="0"/>
              <a:t>2024-05-23</a:t>
            </a:fld>
            <a:endParaRPr kumimoji="1" lang="ko-KR" altLang="en-US"/>
          </a:p>
        </p:txBody>
      </p:sp>
      <p:sp>
        <p:nvSpPr>
          <p:cNvPr id="5" name="바닥글 개체 틀 4">
            <a:extLst>
              <a:ext uri="{FF2B5EF4-FFF2-40B4-BE49-F238E27FC236}">
                <a16:creationId xmlns:a16="http://schemas.microsoft.com/office/drawing/2014/main" id="{5E47824A-8FB5-B1C2-5B13-DFD1D4916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5047917-BCFB-5BD5-5863-872B345B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1850A-3130-954F-B8E5-2D8650B03C8D}" type="slidenum">
              <a:rPr kumimoji="1" lang="ko-KR" altLang="en-US" smtClean="0"/>
              <a:t>‹#›</a:t>
            </a:fld>
            <a:endParaRPr kumimoji="1" lang="ko-KR" altLang="en-US"/>
          </a:p>
        </p:txBody>
      </p:sp>
    </p:spTree>
    <p:extLst>
      <p:ext uri="{BB962C8B-B14F-4D97-AF65-F5344CB8AC3E}">
        <p14:creationId xmlns:p14="http://schemas.microsoft.com/office/powerpoint/2010/main" val="238250683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2" r:id="rId3"/>
    <p:sldLayoutId id="2147483663" r:id="rId4"/>
    <p:sldLayoutId id="2147483667" r:id="rId5"/>
    <p:sldLayoutId id="2147483668" r:id="rId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chosun.com/economy/real_estate/2024/01/24/6EW4ZWI65JEI7J3YHFYFVSDHU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4.wdp"/><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image" Target="../media/image56.png"/><Relationship Id="rId26" Type="http://schemas.microsoft.com/office/2007/relationships/hdphoto" Target="../media/hdphoto8.wdp"/><Relationship Id="rId39" Type="http://schemas.microsoft.com/office/2007/relationships/hdphoto" Target="../media/hdphoto11.wdp"/><Relationship Id="rId21" Type="http://schemas.microsoft.com/office/2007/relationships/hdphoto" Target="../media/hdphoto6.wdp"/><Relationship Id="rId34" Type="http://schemas.openxmlformats.org/officeDocument/2006/relationships/image" Target="../media/image65.png"/><Relationship Id="rId42" Type="http://schemas.openxmlformats.org/officeDocument/2006/relationships/image" Target="../media/image71.png"/><Relationship Id="rId47" Type="http://schemas.openxmlformats.org/officeDocument/2006/relationships/image" Target="../media/image75.png"/><Relationship Id="rId50" Type="http://schemas.microsoft.com/office/2007/relationships/hdphoto" Target="../media/hdphoto14.wdp"/><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image" Target="../media/image54.png"/><Relationship Id="rId29" Type="http://schemas.openxmlformats.org/officeDocument/2006/relationships/image" Target="../media/image62.jpeg"/><Relationship Id="rId11" Type="http://schemas.openxmlformats.org/officeDocument/2006/relationships/tags" Target="../tags/tag11.xml"/><Relationship Id="rId24" Type="http://schemas.openxmlformats.org/officeDocument/2006/relationships/image" Target="../media/image59.png"/><Relationship Id="rId32" Type="http://schemas.openxmlformats.org/officeDocument/2006/relationships/image" Target="../media/image8.png"/><Relationship Id="rId37" Type="http://schemas.microsoft.com/office/2007/relationships/hdphoto" Target="../media/hdphoto10.wdp"/><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tags" Target="../tags/tag5.xml"/><Relationship Id="rId15" Type="http://schemas.openxmlformats.org/officeDocument/2006/relationships/image" Target="../media/image7.png"/><Relationship Id="rId23" Type="http://schemas.microsoft.com/office/2007/relationships/hdphoto" Target="../media/hdphoto7.wdp"/><Relationship Id="rId28" Type="http://schemas.microsoft.com/office/2007/relationships/hdphoto" Target="../media/hdphoto9.wdp"/><Relationship Id="rId36" Type="http://schemas.openxmlformats.org/officeDocument/2006/relationships/image" Target="../media/image67.png"/><Relationship Id="rId49" Type="http://schemas.openxmlformats.org/officeDocument/2006/relationships/image" Target="../media/image76.png"/><Relationship Id="rId10" Type="http://schemas.openxmlformats.org/officeDocument/2006/relationships/tags" Target="../tags/tag10.xml"/><Relationship Id="rId19" Type="http://schemas.microsoft.com/office/2007/relationships/hdphoto" Target="../media/hdphoto5.wdp"/><Relationship Id="rId31" Type="http://schemas.openxmlformats.org/officeDocument/2006/relationships/image" Target="../media/image64.png"/><Relationship Id="rId44" Type="http://schemas.openxmlformats.org/officeDocument/2006/relationships/image" Target="../media/image73.png"/><Relationship Id="rId52" Type="http://schemas.openxmlformats.org/officeDocument/2006/relationships/image" Target="../media/image7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5.xml"/><Relationship Id="rId22" Type="http://schemas.openxmlformats.org/officeDocument/2006/relationships/image" Target="../media/image58.png"/><Relationship Id="rId27" Type="http://schemas.openxmlformats.org/officeDocument/2006/relationships/image" Target="../media/image61.png"/><Relationship Id="rId30" Type="http://schemas.openxmlformats.org/officeDocument/2006/relationships/image" Target="../media/image63.jpeg"/><Relationship Id="rId35" Type="http://schemas.openxmlformats.org/officeDocument/2006/relationships/image" Target="../media/image66.png"/><Relationship Id="rId43" Type="http://schemas.openxmlformats.org/officeDocument/2006/relationships/image" Target="../media/image72.png"/><Relationship Id="rId48" Type="http://schemas.microsoft.com/office/2007/relationships/hdphoto" Target="../media/hdphoto13.wdp"/><Relationship Id="rId8" Type="http://schemas.openxmlformats.org/officeDocument/2006/relationships/tags" Target="../tags/tag8.xml"/><Relationship Id="rId51" Type="http://schemas.openxmlformats.org/officeDocument/2006/relationships/image" Target="../media/image77.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image" Target="../media/image55.png"/><Relationship Id="rId25" Type="http://schemas.openxmlformats.org/officeDocument/2006/relationships/image" Target="../media/image60.png"/><Relationship Id="rId33" Type="http://schemas.microsoft.com/office/2007/relationships/hdphoto" Target="../media/hdphoto4.wdp"/><Relationship Id="rId38" Type="http://schemas.openxmlformats.org/officeDocument/2006/relationships/image" Target="../media/image68.png"/><Relationship Id="rId46" Type="http://schemas.microsoft.com/office/2007/relationships/hdphoto" Target="../media/hdphoto12.wdp"/><Relationship Id="rId20" Type="http://schemas.openxmlformats.org/officeDocument/2006/relationships/image" Target="../media/image57.png"/><Relationship Id="rId41" Type="http://schemas.openxmlformats.org/officeDocument/2006/relationships/image" Target="../media/image70.png"/><Relationship Id="rId1" Type="http://schemas.openxmlformats.org/officeDocument/2006/relationships/tags" Target="../tags/tag1.xml"/><Relationship Id="rId6" Type="http://schemas.openxmlformats.org/officeDocument/2006/relationships/tags" Target="../tags/tag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3.xml"/><Relationship Id="rId4" Type="http://schemas.microsoft.com/office/2007/relationships/hdphoto" Target="../media/hdphoto11.wdp"/></Relationships>
</file>

<file path=ppt/slides/_rels/slide5.xml.rels><?xml version="1.0" encoding="UTF-8" standalone="yes"?>
<Relationships xmlns="http://schemas.openxmlformats.org/package/2006/relationships"><Relationship Id="rId8" Type="http://schemas.openxmlformats.org/officeDocument/2006/relationships/hyperlink" Target="https://open.assembly.go.kr/portal/infs/cont/infsContPage.do?cateId=NA40000" TargetMode="External"/><Relationship Id="rId3" Type="http://schemas.openxmlformats.org/officeDocument/2006/relationships/hyperlink" Target="https://www.reb.or.kr/r-one/cm/cntnts/cntntsView.do?mi=10116&amp;cntntsId=1407" TargetMode="External"/><Relationship Id="rId7" Type="http://schemas.openxmlformats.org/officeDocument/2006/relationships/hyperlink" Target="GallupKoreaDailyOpinion_583(20240510).pd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kosis.kr/statHtml/statHtml.do?orgId=116&amp;tblId=DT_MLTM_2100&amp;vw_cd=MT_ZTITLE&amp;list_id=&amp;scrId=&amp;seqNo=&amp;lang_mode=ko&amp;obj_var_id=&amp;itm_id=&amp;conn_path=E1&amp;docId=02548&amp;markType=S&amp;itmNm=%EC%A0%84%EA%B5%AD" TargetMode="External"/><Relationship Id="rId5" Type="http://schemas.openxmlformats.org/officeDocument/2006/relationships/hyperlink" Target="https://kosis.kr/statHtml/statHtml.do?orgId=101&amp;tblId=DT_1J22003&amp;vw_cd=MT_ZTITLE&amp;list_id=&amp;scrId=&amp;seqNo=&amp;lang_mode=ko&amp;obj_var_id=&amp;itm_id=&amp;conn_path=E1&amp;docId=02883&amp;markType=S&amp;itmNm=%EC%A0%84%EA%B5%AD" TargetMode="External"/><Relationship Id="rId4" Type="http://schemas.openxmlformats.org/officeDocument/2006/relationships/hyperlink" Target="https://www.bok.or.kr/portal/singl/baseRate/list.do?dataSeCd=01&amp;menuNo=200643" TargetMode="External"/><Relationship Id="rId9" Type="http://schemas.openxmlformats.org/officeDocument/2006/relationships/hyperlink" Target="https://kosis.kr/statHtml/statHtml.do?orgId=101&amp;tblId=DT_1OH0403&amp;vw_cd=MT_ZTITLE&amp;list_id=H2_OH_200&amp;seqNo=&amp;lang_mode=ko&amp;language=kor&amp;obj_var_id=&amp;itm_id=&amp;conn_path=MT_ZTITL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64703"/>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선행연구 </a:t>
            </a:r>
            <a:r>
              <a:rPr lang="en-US" altLang="ko-KR" dirty="0" smtClean="0">
                <a:latin typeface="Pretendard" panose="02000503000000020004" pitchFamily="50" charset="-127"/>
                <a:ea typeface="Pretendard" panose="02000503000000020004" pitchFamily="50" charset="-127"/>
              </a:rPr>
              <a:t>(1)</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pSp>
        <p:nvGrpSpPr>
          <p:cNvPr id="27" name="그룹 26"/>
          <p:cNvGrpSpPr/>
          <p:nvPr/>
        </p:nvGrpSpPr>
        <p:grpSpPr>
          <a:xfrm>
            <a:off x="0" y="717395"/>
            <a:ext cx="12102928" cy="6140605"/>
            <a:chOff x="0" y="717395"/>
            <a:chExt cx="12102928" cy="6140605"/>
          </a:xfrm>
        </p:grpSpPr>
        <p:sp>
          <p:nvSpPr>
            <p:cNvPr id="95" name="모서리가 둥근 직사각형 94"/>
            <p:cNvSpPr/>
            <p:nvPr/>
          </p:nvSpPr>
          <p:spPr>
            <a:xfrm>
              <a:off x="108461" y="4534317"/>
              <a:ext cx="11994467" cy="1847011"/>
            </a:xfrm>
            <a:prstGeom prst="roundRect">
              <a:avLst>
                <a:gd name="adj" fmla="val 7484"/>
              </a:avLst>
            </a:prstGeom>
            <a:solidFill>
              <a:schemeClr val="bg1"/>
            </a:soli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30" name="직사각형 129"/>
            <p:cNvSpPr/>
            <p:nvPr/>
          </p:nvSpPr>
          <p:spPr>
            <a:xfrm>
              <a:off x="0" y="6550223"/>
              <a:ext cx="8523487"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전한보미</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「수도권 아파트 매매시장의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순환국면별</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 주택가격 및 거래량 간의 인과성 분석」</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한양대학교</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2023, p11</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7" name="직사각형 36"/>
            <p:cNvSpPr/>
            <p:nvPr/>
          </p:nvSpPr>
          <p:spPr>
            <a:xfrm>
              <a:off x="5804895" y="717395"/>
              <a:ext cx="582211" cy="369332"/>
            </a:xfrm>
            <a:prstGeom prst="rect">
              <a:avLst/>
            </a:prstGeom>
          </p:spPr>
          <p:txBody>
            <a:bodyPr wrap="none">
              <a:spAutoFit/>
            </a:bodyPr>
            <a:lstStyle/>
            <a:p>
              <a:r>
                <a:rPr lang="ko-KR" altLang="en-US" u="sng" smtClean="0">
                  <a:latin typeface="Pretendard" panose="02000503000000020004" pitchFamily="50" charset="-127"/>
                  <a:ea typeface="Pretendard" panose="02000503000000020004" pitchFamily="50" charset="-127"/>
                  <a:cs typeface="Pretendard" panose="02000503000000020004" pitchFamily="50" charset="-127"/>
                </a:rPr>
                <a:t>결론</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8" name="모서리가 둥근 직사각형 47"/>
            <p:cNvSpPr/>
            <p:nvPr/>
          </p:nvSpPr>
          <p:spPr>
            <a:xfrm>
              <a:off x="98767" y="1124744"/>
              <a:ext cx="11994467" cy="2561628"/>
            </a:xfrm>
            <a:prstGeom prst="roundRect">
              <a:avLst>
                <a:gd name="adj" fmla="val 7484"/>
              </a:avLst>
            </a:prstGeom>
            <a:solidFill>
              <a:srgbClr val="40404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183965" y="1251396"/>
              <a:ext cx="11824071" cy="2308324"/>
            </a:xfrm>
            <a:prstGeom prst="rect">
              <a:avLst/>
            </a:prstGeom>
          </p:spPr>
          <p:txBody>
            <a:bodyPr wrap="none" anchor="ctr">
              <a:spAutoFit/>
            </a:bodyPr>
            <a:lstStyle/>
            <a:p>
              <a:pPr>
                <a:lnSpc>
                  <a:spcPct val="200000"/>
                </a:lnSpc>
              </a:pP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상관 관계</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수도권 주택매매가격과 거래량은 </a:t>
              </a:r>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a:t>
              </a:r>
              <a:r>
                <a:rPr lang="en-US" altLang="ko-KR"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의 상관관계를 가짐</a:t>
              </a:r>
              <a:endParaRPr lang="en-US" altLang="ko-KR"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200000"/>
                </a:lnSpc>
              </a:pP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상이성</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지역별로 가격과 거래량의 상관관계가 다름</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200000"/>
                </a:lnSpc>
              </a:pP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경기도</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지속적인 수요 가능</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가격이 거래량에 영향을 주는 단 방향성을 가짐</a:t>
              </a:r>
              <a:endParaRPr lang="en-US" altLang="ko-KR"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200000"/>
                </a:lnSpc>
              </a:pP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정부의 정책 변수에 따른 </a:t>
              </a:r>
              <a:r>
                <a:rPr lang="ko-KR" altLang="en-US"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파급력이</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크며</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가수요와 투자재의 성격이 높음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가격과 거래량이 서로 영향을 주는 양방향성을 보임</a:t>
              </a:r>
              <a:endPar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94" name="그림 9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4200905" y="3702438"/>
              <a:ext cx="3790192" cy="441596"/>
            </a:xfrm>
            <a:prstGeom prst="rect">
              <a:avLst/>
            </a:prstGeom>
          </p:spPr>
        </p:pic>
        <p:sp>
          <p:nvSpPr>
            <p:cNvPr id="4" name="직사각형 3"/>
            <p:cNvSpPr/>
            <p:nvPr/>
          </p:nvSpPr>
          <p:spPr>
            <a:xfrm>
              <a:off x="5755605" y="3970508"/>
              <a:ext cx="680790" cy="563809"/>
            </a:xfrm>
            <a:prstGeom prst="rect">
              <a:avLst/>
            </a:prstGeom>
          </p:spPr>
          <p:txBody>
            <a:bodyPr anchor="ctr">
              <a:spAutoFit/>
            </a:bodyPr>
            <a:lstStyle/>
            <a:p>
              <a:pPr algn="ctr">
                <a:lnSpc>
                  <a:spcPct val="200000"/>
                </a:lnSpc>
              </a:pPr>
              <a:r>
                <a:rPr lang="ko-KR" altLang="en-US" u="sng"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제안</a:t>
              </a:r>
              <a:endPar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99" name="모서리가 둥근 직사각형 98"/>
            <p:cNvSpPr/>
            <p:nvPr/>
          </p:nvSpPr>
          <p:spPr>
            <a:xfrm>
              <a:off x="428394" y="4764715"/>
              <a:ext cx="2920338" cy="1386214"/>
            </a:xfrm>
            <a:prstGeom prst="roundRect">
              <a:avLst>
                <a:gd name="adj" fmla="val 748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6" name="직사각형 95"/>
            <p:cNvSpPr/>
            <p:nvPr/>
          </p:nvSpPr>
          <p:spPr>
            <a:xfrm>
              <a:off x="592419" y="5273156"/>
              <a:ext cx="2592288" cy="369332"/>
            </a:xfrm>
            <a:prstGeom prst="rect">
              <a:avLst/>
            </a:prstGeom>
          </p:spPr>
          <p:txBody>
            <a:bodyPr wrap="square" anchor="ctr">
              <a:spAutoFit/>
            </a:bodyPr>
            <a:lstStyle/>
            <a:p>
              <a:pPr algn="ct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① 정부 시장개입 최소화</a:t>
              </a:r>
            </a:p>
          </p:txBody>
        </p:sp>
        <p:sp>
          <p:nvSpPr>
            <p:cNvPr id="100" name="모서리가 둥근 직사각형 99"/>
            <p:cNvSpPr/>
            <p:nvPr/>
          </p:nvSpPr>
          <p:spPr>
            <a:xfrm>
              <a:off x="4645525" y="4764715"/>
              <a:ext cx="2920338" cy="1386214"/>
            </a:xfrm>
            <a:prstGeom prst="roundRect">
              <a:avLst>
                <a:gd name="adj" fmla="val 748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7" name="직사각형 96"/>
            <p:cNvSpPr/>
            <p:nvPr/>
          </p:nvSpPr>
          <p:spPr>
            <a:xfrm>
              <a:off x="4634252" y="5273156"/>
              <a:ext cx="2942885" cy="369332"/>
            </a:xfrm>
            <a:prstGeom prst="rect">
              <a:avLst/>
            </a:prstGeom>
          </p:spPr>
          <p:txBody>
            <a:bodyPr wrap="square" anchor="ctr">
              <a:spAutoFit/>
            </a:bodyPr>
            <a:lstStyle/>
            <a:p>
              <a:pPr algn="ct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② </a:t>
              </a:r>
              <a:r>
                <a:rPr lang="ko-KR" altLang="en-US" b="1" u="sng" dirty="0" err="1">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중ㆍ장기적</a:t>
              </a: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 관점 정책추진</a:t>
              </a:r>
            </a:p>
          </p:txBody>
        </p:sp>
        <p:sp>
          <p:nvSpPr>
            <p:cNvPr id="102" name="모서리가 둥근 직사각형 101"/>
            <p:cNvSpPr/>
            <p:nvPr/>
          </p:nvSpPr>
          <p:spPr>
            <a:xfrm>
              <a:off x="8862656" y="4764715"/>
              <a:ext cx="2920338" cy="1386214"/>
            </a:xfrm>
            <a:prstGeom prst="roundRect">
              <a:avLst>
                <a:gd name="adj" fmla="val 748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8" name="직사각형 97"/>
            <p:cNvSpPr/>
            <p:nvPr/>
          </p:nvSpPr>
          <p:spPr>
            <a:xfrm>
              <a:off x="9026681" y="5273156"/>
              <a:ext cx="2592288" cy="369332"/>
            </a:xfrm>
            <a:prstGeom prst="rect">
              <a:avLst/>
            </a:prstGeom>
          </p:spPr>
          <p:txBody>
            <a:bodyPr wrap="square" anchor="ctr">
              <a:spAutoFit/>
            </a:bodyPr>
            <a:lstStyle/>
            <a:p>
              <a:pPr algn="ctr"/>
              <a:r>
                <a:rPr lang="ko-KR" altLang="en-US" b="1" u="sng"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③ 일관성 있는 정책추진</a:t>
              </a:r>
              <a:endPar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spTree>
    <p:extLst>
      <p:ext uri="{BB962C8B-B14F-4D97-AF65-F5344CB8AC3E}">
        <p14:creationId xmlns:p14="http://schemas.microsoft.com/office/powerpoint/2010/main" val="2740358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2" name="그림 1"/>
          <p:cNvPicPr>
            <a:picLocks noChangeAspect="1"/>
          </p:cNvPicPr>
          <p:nvPr/>
        </p:nvPicPr>
        <p:blipFill>
          <a:blip r:embed="rId3"/>
          <a:stretch>
            <a:fillRect/>
          </a:stretch>
        </p:blipFill>
        <p:spPr>
          <a:xfrm>
            <a:off x="823177" y="1361787"/>
            <a:ext cx="10545647" cy="4134427"/>
          </a:xfrm>
          <a:prstGeom prst="rect">
            <a:avLst/>
          </a:prstGeom>
        </p:spPr>
      </p:pic>
    </p:spTree>
    <p:extLst>
      <p:ext uri="{BB962C8B-B14F-4D97-AF65-F5344CB8AC3E}">
        <p14:creationId xmlns:p14="http://schemas.microsoft.com/office/powerpoint/2010/main" val="2380281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3" name="그림 2"/>
          <p:cNvPicPr>
            <a:picLocks noChangeAspect="1"/>
          </p:cNvPicPr>
          <p:nvPr/>
        </p:nvPicPr>
        <p:blipFill>
          <a:blip r:embed="rId3"/>
          <a:stretch>
            <a:fillRect/>
          </a:stretch>
        </p:blipFill>
        <p:spPr>
          <a:xfrm>
            <a:off x="894624" y="1647577"/>
            <a:ext cx="10402752" cy="3562847"/>
          </a:xfrm>
          <a:prstGeom prst="rect">
            <a:avLst/>
          </a:prstGeom>
        </p:spPr>
      </p:pic>
    </p:spTree>
    <p:extLst>
      <p:ext uri="{BB962C8B-B14F-4D97-AF65-F5344CB8AC3E}">
        <p14:creationId xmlns:p14="http://schemas.microsoft.com/office/powerpoint/2010/main" val="3676086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2" name="그림 1"/>
          <p:cNvPicPr>
            <a:picLocks noChangeAspect="1"/>
          </p:cNvPicPr>
          <p:nvPr/>
        </p:nvPicPr>
        <p:blipFill>
          <a:blip r:embed="rId3"/>
          <a:stretch>
            <a:fillRect/>
          </a:stretch>
        </p:blipFill>
        <p:spPr>
          <a:xfrm>
            <a:off x="827940" y="1268760"/>
            <a:ext cx="10536120" cy="4324954"/>
          </a:xfrm>
          <a:prstGeom prst="rect">
            <a:avLst/>
          </a:prstGeom>
        </p:spPr>
      </p:pic>
    </p:spTree>
    <p:extLst>
      <p:ext uri="{BB962C8B-B14F-4D97-AF65-F5344CB8AC3E}">
        <p14:creationId xmlns:p14="http://schemas.microsoft.com/office/powerpoint/2010/main" val="1783976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3" name="그림 2"/>
          <p:cNvPicPr>
            <a:picLocks noChangeAspect="1"/>
          </p:cNvPicPr>
          <p:nvPr/>
        </p:nvPicPr>
        <p:blipFill>
          <a:blip r:embed="rId3"/>
          <a:stretch>
            <a:fillRect/>
          </a:stretch>
        </p:blipFill>
        <p:spPr>
          <a:xfrm>
            <a:off x="1032756" y="1642813"/>
            <a:ext cx="10126488" cy="3572374"/>
          </a:xfrm>
          <a:prstGeom prst="rect">
            <a:avLst/>
          </a:prstGeom>
        </p:spPr>
      </p:pic>
    </p:spTree>
    <p:extLst>
      <p:ext uri="{BB962C8B-B14F-4D97-AF65-F5344CB8AC3E}">
        <p14:creationId xmlns:p14="http://schemas.microsoft.com/office/powerpoint/2010/main" val="31593119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3" name="그림 2"/>
          <p:cNvPicPr>
            <a:picLocks noChangeAspect="1"/>
          </p:cNvPicPr>
          <p:nvPr/>
        </p:nvPicPr>
        <p:blipFill>
          <a:blip r:embed="rId3"/>
          <a:stretch>
            <a:fillRect/>
          </a:stretch>
        </p:blipFill>
        <p:spPr>
          <a:xfrm>
            <a:off x="889861" y="1290339"/>
            <a:ext cx="10412278" cy="4277322"/>
          </a:xfrm>
          <a:prstGeom prst="rect">
            <a:avLst/>
          </a:prstGeom>
        </p:spPr>
      </p:pic>
    </p:spTree>
    <p:extLst>
      <p:ext uri="{BB962C8B-B14F-4D97-AF65-F5344CB8AC3E}">
        <p14:creationId xmlns:p14="http://schemas.microsoft.com/office/powerpoint/2010/main" val="3493727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2" name="그림 1"/>
          <p:cNvPicPr>
            <a:picLocks noChangeAspect="1"/>
          </p:cNvPicPr>
          <p:nvPr/>
        </p:nvPicPr>
        <p:blipFill>
          <a:blip r:embed="rId3"/>
          <a:stretch>
            <a:fillRect/>
          </a:stretch>
        </p:blipFill>
        <p:spPr>
          <a:xfrm>
            <a:off x="1528821" y="762657"/>
            <a:ext cx="9134358" cy="5933873"/>
          </a:xfrm>
          <a:prstGeom prst="rect">
            <a:avLst/>
          </a:prstGeom>
        </p:spPr>
      </p:pic>
    </p:spTree>
    <p:extLst>
      <p:ext uri="{BB962C8B-B14F-4D97-AF65-F5344CB8AC3E}">
        <p14:creationId xmlns:p14="http://schemas.microsoft.com/office/powerpoint/2010/main" val="3367009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pic>
        <p:nvPicPr>
          <p:cNvPr id="3" name="그림 2"/>
          <p:cNvPicPr>
            <a:picLocks noChangeAspect="1"/>
          </p:cNvPicPr>
          <p:nvPr/>
        </p:nvPicPr>
        <p:blipFill>
          <a:blip r:embed="rId3"/>
          <a:stretch>
            <a:fillRect/>
          </a:stretch>
        </p:blipFill>
        <p:spPr>
          <a:xfrm>
            <a:off x="2257730" y="692696"/>
            <a:ext cx="7676541" cy="6034374"/>
          </a:xfrm>
          <a:prstGeom prst="rect">
            <a:avLst/>
          </a:prstGeom>
        </p:spPr>
      </p:pic>
    </p:spTree>
    <p:extLst>
      <p:ext uri="{BB962C8B-B14F-4D97-AF65-F5344CB8AC3E}">
        <p14:creationId xmlns:p14="http://schemas.microsoft.com/office/powerpoint/2010/main" val="4704560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pSp>
        <p:nvGrpSpPr>
          <p:cNvPr id="23" name="그룹 22"/>
          <p:cNvGrpSpPr/>
          <p:nvPr/>
        </p:nvGrpSpPr>
        <p:grpSpPr>
          <a:xfrm>
            <a:off x="223334" y="558703"/>
            <a:ext cx="11023569" cy="4658270"/>
            <a:chOff x="573200" y="2028182"/>
            <a:chExt cx="11023569" cy="4658270"/>
          </a:xfrm>
        </p:grpSpPr>
        <p:pic>
          <p:nvPicPr>
            <p:cNvPr id="14" name="그림 13"/>
            <p:cNvPicPr>
              <a:picLocks noChangeAspect="1"/>
            </p:cNvPicPr>
            <p:nvPr/>
          </p:nvPicPr>
          <p:blipFill>
            <a:blip r:embed="rId3"/>
            <a:stretch>
              <a:fillRect/>
            </a:stretch>
          </p:blipFill>
          <p:spPr>
            <a:xfrm>
              <a:off x="573200" y="2028182"/>
              <a:ext cx="11023569" cy="4658270"/>
            </a:xfrm>
            <a:prstGeom prst="rect">
              <a:avLst/>
            </a:prstGeom>
          </p:spPr>
        </p:pic>
        <p:sp>
          <p:nvSpPr>
            <p:cNvPr id="26" name="직사각형 25"/>
            <p:cNvSpPr/>
            <p:nvPr/>
          </p:nvSpPr>
          <p:spPr>
            <a:xfrm>
              <a:off x="8909666" y="2294980"/>
              <a:ext cx="714724" cy="378941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9624391" y="2306192"/>
              <a:ext cx="1898111" cy="3778198"/>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223334" y="5216973"/>
            <a:ext cx="11023567" cy="4288083"/>
            <a:chOff x="544198" y="6791126"/>
            <a:chExt cx="11023567" cy="4288083"/>
          </a:xfrm>
        </p:grpSpPr>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98" y="6791126"/>
              <a:ext cx="11023567" cy="4288083"/>
            </a:xfrm>
            <a:prstGeom prst="rect">
              <a:avLst/>
            </a:prstGeom>
          </p:spPr>
        </p:pic>
        <p:sp>
          <p:nvSpPr>
            <p:cNvPr id="17" name="직사각형 16"/>
            <p:cNvSpPr/>
            <p:nvPr/>
          </p:nvSpPr>
          <p:spPr>
            <a:xfrm>
              <a:off x="8639364" y="7042100"/>
              <a:ext cx="624986" cy="343956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9264353" y="7042100"/>
              <a:ext cx="1746548" cy="343956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9772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pSp>
        <p:nvGrpSpPr>
          <p:cNvPr id="3" name="그룹 2"/>
          <p:cNvGrpSpPr/>
          <p:nvPr/>
        </p:nvGrpSpPr>
        <p:grpSpPr>
          <a:xfrm>
            <a:off x="223334" y="332656"/>
            <a:ext cx="11665296" cy="7573979"/>
            <a:chOff x="223334" y="332656"/>
            <a:chExt cx="11665296" cy="7573979"/>
          </a:xfrm>
        </p:grpSpPr>
        <p:grpSp>
          <p:nvGrpSpPr>
            <p:cNvPr id="19" name="그룹 18"/>
            <p:cNvGrpSpPr/>
            <p:nvPr/>
          </p:nvGrpSpPr>
          <p:grpSpPr>
            <a:xfrm>
              <a:off x="223334" y="332656"/>
              <a:ext cx="11665296" cy="3285896"/>
              <a:chOff x="-96688" y="908720"/>
              <a:chExt cx="12777061" cy="3599059"/>
            </a:xfrm>
          </p:grpSpPr>
          <p:pic>
            <p:nvPicPr>
              <p:cNvPr id="5" name="그림 4"/>
              <p:cNvPicPr>
                <a:picLocks noChangeAspect="1"/>
              </p:cNvPicPr>
              <p:nvPr/>
            </p:nvPicPr>
            <p:blipFill>
              <a:blip r:embed="rId3"/>
              <a:stretch>
                <a:fillRect/>
              </a:stretch>
            </p:blipFill>
            <p:spPr>
              <a:xfrm>
                <a:off x="-96688" y="908720"/>
                <a:ext cx="12777061" cy="3599059"/>
              </a:xfrm>
              <a:prstGeom prst="rect">
                <a:avLst/>
              </a:prstGeom>
            </p:spPr>
          </p:pic>
          <p:sp>
            <p:nvSpPr>
              <p:cNvPr id="6" name="직사각형 5"/>
              <p:cNvSpPr/>
              <p:nvPr/>
            </p:nvSpPr>
            <p:spPr>
              <a:xfrm>
                <a:off x="8040216" y="908720"/>
                <a:ext cx="2160123" cy="266429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0594695" y="908720"/>
                <a:ext cx="1766000" cy="2664296"/>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274012" y="3618552"/>
              <a:ext cx="11614618" cy="4288083"/>
              <a:chOff x="274012" y="3618552"/>
              <a:chExt cx="11614618" cy="4288083"/>
            </a:xfrm>
          </p:grpSpPr>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12" y="3618552"/>
                <a:ext cx="11614618" cy="4288083"/>
              </a:xfrm>
              <a:prstGeom prst="rect">
                <a:avLst/>
              </a:prstGeom>
            </p:spPr>
          </p:pic>
          <p:sp>
            <p:nvSpPr>
              <p:cNvPr id="24" name="직사각형 23"/>
              <p:cNvSpPr/>
              <p:nvPr/>
            </p:nvSpPr>
            <p:spPr>
              <a:xfrm>
                <a:off x="7677150" y="3860001"/>
                <a:ext cx="1824297" cy="345743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9848850" y="3860001"/>
                <a:ext cx="1453059" cy="3457431"/>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644002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871394" y="1280238"/>
            <a:ext cx="8449212" cy="5171362"/>
          </a:xfrm>
          <a:prstGeom prst="rect">
            <a:avLst/>
          </a:prstGeom>
          <a:noFill/>
        </p:spPr>
        <p:txBody>
          <a:bodyPr wrap="square" lIns="144000" tIns="144000" rIns="144000" bIns="144000" rtlCol="0" anchor="ctr">
            <a:noAutofit/>
          </a:bodyPr>
          <a:lstStyle/>
          <a:p>
            <a:pPr marL="514350" indent="-514350">
              <a:lnSpc>
                <a:spcPct val="150000"/>
              </a:lnSpc>
              <a:buFont typeface="+mj-lt"/>
              <a:buAutoNum type="romanUcPeriod"/>
            </a:pPr>
            <a:r>
              <a:rPr kumimoji="1" lang="ko-KR" altLang="en-US" sz="2500" dirty="0" smtClean="0">
                <a:solidFill>
                  <a:srgbClr val="404040"/>
                </a:solidFill>
                <a:latin typeface="Pretendard" panose="02000503000000020004" pitchFamily="2" charset="-127"/>
                <a:ea typeface="Pretendard" panose="02000503000000020004" pitchFamily="2" charset="-127"/>
                <a:cs typeface="Pretendard" panose="02000503000000020004" pitchFamily="2" charset="-127"/>
              </a:rPr>
              <a:t>개요</a:t>
            </a:r>
            <a:endParaRPr kumimoji="1" lang="en-US" altLang="ko-KR" sz="2500" dirty="0" smtClean="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934049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pSp>
        <p:nvGrpSpPr>
          <p:cNvPr id="23" name="그룹 22"/>
          <p:cNvGrpSpPr/>
          <p:nvPr/>
        </p:nvGrpSpPr>
        <p:grpSpPr>
          <a:xfrm>
            <a:off x="647838" y="3533615"/>
            <a:ext cx="11023569" cy="4658270"/>
            <a:chOff x="573200" y="2028182"/>
            <a:chExt cx="11023569" cy="4658270"/>
          </a:xfrm>
        </p:grpSpPr>
        <p:pic>
          <p:nvPicPr>
            <p:cNvPr id="14" name="그림 13"/>
            <p:cNvPicPr>
              <a:picLocks noChangeAspect="1"/>
            </p:cNvPicPr>
            <p:nvPr/>
          </p:nvPicPr>
          <p:blipFill>
            <a:blip r:embed="rId3"/>
            <a:stretch>
              <a:fillRect/>
            </a:stretch>
          </p:blipFill>
          <p:spPr>
            <a:xfrm>
              <a:off x="573200" y="2028182"/>
              <a:ext cx="11023569" cy="4658270"/>
            </a:xfrm>
            <a:prstGeom prst="rect">
              <a:avLst/>
            </a:prstGeom>
          </p:spPr>
        </p:pic>
        <p:sp>
          <p:nvSpPr>
            <p:cNvPr id="26" name="직사각형 25"/>
            <p:cNvSpPr/>
            <p:nvPr/>
          </p:nvSpPr>
          <p:spPr>
            <a:xfrm>
              <a:off x="7718900" y="3651920"/>
              <a:ext cx="1113404" cy="243246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9624391" y="3651920"/>
              <a:ext cx="1898111" cy="243246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223334" y="332656"/>
            <a:ext cx="11665296" cy="3285896"/>
            <a:chOff x="-96688" y="908720"/>
            <a:chExt cx="12777061" cy="3599059"/>
          </a:xfrm>
        </p:grpSpPr>
        <p:pic>
          <p:nvPicPr>
            <p:cNvPr id="5" name="그림 4"/>
            <p:cNvPicPr>
              <a:picLocks noChangeAspect="1"/>
            </p:cNvPicPr>
            <p:nvPr/>
          </p:nvPicPr>
          <p:blipFill>
            <a:blip r:embed="rId4"/>
            <a:stretch>
              <a:fillRect/>
            </a:stretch>
          </p:blipFill>
          <p:spPr>
            <a:xfrm>
              <a:off x="-96688" y="908720"/>
              <a:ext cx="12777061" cy="3599059"/>
            </a:xfrm>
            <a:prstGeom prst="rect">
              <a:avLst/>
            </a:prstGeom>
          </p:spPr>
        </p:pic>
        <p:sp>
          <p:nvSpPr>
            <p:cNvPr id="6" name="직사각형 5"/>
            <p:cNvSpPr/>
            <p:nvPr/>
          </p:nvSpPr>
          <p:spPr>
            <a:xfrm>
              <a:off x="8040216" y="908720"/>
              <a:ext cx="2160123" cy="266429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0200340" y="908720"/>
              <a:ext cx="2160355" cy="2664296"/>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p:cNvGrpSpPr/>
          <p:nvPr/>
        </p:nvGrpSpPr>
        <p:grpSpPr>
          <a:xfrm>
            <a:off x="563401" y="-2399144"/>
            <a:ext cx="11065199" cy="2755631"/>
            <a:chOff x="822924" y="4273562"/>
            <a:chExt cx="11065199" cy="2755631"/>
          </a:xfrm>
        </p:grpSpPr>
        <p:pic>
          <p:nvPicPr>
            <p:cNvPr id="31" name="그림 30"/>
            <p:cNvPicPr>
              <a:picLocks noChangeAspect="1"/>
            </p:cNvPicPr>
            <p:nvPr/>
          </p:nvPicPr>
          <p:blipFill>
            <a:blip r:embed="rId5"/>
            <a:stretch>
              <a:fillRect/>
            </a:stretch>
          </p:blipFill>
          <p:spPr>
            <a:xfrm>
              <a:off x="822924" y="4273562"/>
              <a:ext cx="11065199" cy="2755631"/>
            </a:xfrm>
            <a:prstGeom prst="rect">
              <a:avLst/>
            </a:prstGeom>
          </p:spPr>
        </p:pic>
        <p:sp>
          <p:nvSpPr>
            <p:cNvPr id="32" name="직사각형 31"/>
            <p:cNvSpPr/>
            <p:nvPr/>
          </p:nvSpPr>
          <p:spPr>
            <a:xfrm>
              <a:off x="3138810" y="4838699"/>
              <a:ext cx="2364634" cy="211490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pic>
        <p:nvPicPr>
          <p:cNvPr id="16" name="그림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98" y="6791126"/>
            <a:ext cx="11023567" cy="4288083"/>
          </a:xfrm>
          <a:prstGeom prst="rect">
            <a:avLst/>
          </a:prstGeom>
        </p:spPr>
      </p:pic>
      <p:sp>
        <p:nvSpPr>
          <p:cNvPr id="17" name="직사각형 16"/>
          <p:cNvSpPr/>
          <p:nvPr/>
        </p:nvSpPr>
        <p:spPr>
          <a:xfrm>
            <a:off x="7562898" y="7042100"/>
            <a:ext cx="1009602" cy="343956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9264353" y="7042100"/>
            <a:ext cx="1746548" cy="343956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31598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pSp>
        <p:nvGrpSpPr>
          <p:cNvPr id="17" name="그룹 16"/>
          <p:cNvGrpSpPr/>
          <p:nvPr/>
        </p:nvGrpSpPr>
        <p:grpSpPr>
          <a:xfrm>
            <a:off x="-171400" y="754112"/>
            <a:ext cx="12827396" cy="7261304"/>
            <a:chOff x="-171400" y="754112"/>
            <a:chExt cx="12827396" cy="7261304"/>
          </a:xfrm>
        </p:grpSpPr>
        <p:grpSp>
          <p:nvGrpSpPr>
            <p:cNvPr id="10" name="그룹 9"/>
            <p:cNvGrpSpPr/>
            <p:nvPr/>
          </p:nvGrpSpPr>
          <p:grpSpPr>
            <a:xfrm>
              <a:off x="-168696" y="764704"/>
              <a:ext cx="12824692" cy="3621936"/>
              <a:chOff x="-168696" y="764704"/>
              <a:chExt cx="12824692" cy="3621936"/>
            </a:xfrm>
          </p:grpSpPr>
          <p:pic>
            <p:nvPicPr>
              <p:cNvPr id="2" name="그림 1"/>
              <p:cNvPicPr>
                <a:picLocks noChangeAspect="1"/>
              </p:cNvPicPr>
              <p:nvPr/>
            </p:nvPicPr>
            <p:blipFill>
              <a:blip r:embed="rId3"/>
              <a:stretch>
                <a:fillRect/>
              </a:stretch>
            </p:blipFill>
            <p:spPr>
              <a:xfrm>
                <a:off x="-168696" y="764704"/>
                <a:ext cx="12824692" cy="3621936"/>
              </a:xfrm>
              <a:prstGeom prst="rect">
                <a:avLst/>
              </a:prstGeom>
            </p:spPr>
          </p:pic>
          <p:sp>
            <p:nvSpPr>
              <p:cNvPr id="4" name="TextBox 3"/>
              <p:cNvSpPr txBox="1"/>
              <p:nvPr/>
            </p:nvSpPr>
            <p:spPr>
              <a:xfrm>
                <a:off x="4583832" y="764704"/>
                <a:ext cx="646331" cy="369332"/>
              </a:xfrm>
              <a:prstGeom prst="rect">
                <a:avLst/>
              </a:prstGeom>
              <a:noFill/>
            </p:spPr>
            <p:txBody>
              <a:bodyPr wrap="none" rtlCol="0">
                <a:spAutoFit/>
              </a:bodyPr>
              <a:lstStyle/>
              <a:p>
                <a:r>
                  <a:rPr lang="ko-KR" altLang="en-US" dirty="0" smtClean="0"/>
                  <a:t>서울</a:t>
                </a:r>
                <a:endParaRPr lang="ko-KR" altLang="en-US" dirty="0"/>
              </a:p>
            </p:txBody>
          </p:sp>
        </p:grpSp>
        <p:pic>
          <p:nvPicPr>
            <p:cNvPr id="15" name="그림 14"/>
            <p:cNvPicPr>
              <a:picLocks noChangeAspect="1"/>
            </p:cNvPicPr>
            <p:nvPr/>
          </p:nvPicPr>
          <p:blipFill>
            <a:blip r:embed="rId4"/>
            <a:stretch>
              <a:fillRect/>
            </a:stretch>
          </p:blipFill>
          <p:spPr>
            <a:xfrm>
              <a:off x="-171400" y="4356924"/>
              <a:ext cx="12827396" cy="3587525"/>
            </a:xfrm>
            <a:prstGeom prst="rect">
              <a:avLst/>
            </a:prstGeom>
          </p:spPr>
        </p:pic>
        <p:cxnSp>
          <p:nvCxnSpPr>
            <p:cNvPr id="19" name="직선 연결선 18"/>
            <p:cNvCxnSpPr/>
            <p:nvPr/>
          </p:nvCxnSpPr>
          <p:spPr>
            <a:xfrm>
              <a:off x="8654380" y="777404"/>
              <a:ext cx="0" cy="723801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직선 연결선 13"/>
            <p:cNvCxnSpPr/>
            <p:nvPr/>
          </p:nvCxnSpPr>
          <p:spPr>
            <a:xfrm>
              <a:off x="7582768" y="754112"/>
              <a:ext cx="0" cy="7238012"/>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직선 연결선 20"/>
            <p:cNvCxnSpPr/>
            <p:nvPr/>
          </p:nvCxnSpPr>
          <p:spPr>
            <a:xfrm>
              <a:off x="10776520" y="777404"/>
              <a:ext cx="0" cy="7238012"/>
            </a:xfrm>
            <a:prstGeom prst="line">
              <a:avLst/>
            </a:prstGeom>
          </p:spPr>
          <p:style>
            <a:lnRef idx="1">
              <a:schemeClr val="accent2"/>
            </a:lnRef>
            <a:fillRef idx="0">
              <a:schemeClr val="accent2"/>
            </a:fillRef>
            <a:effectRef idx="0">
              <a:schemeClr val="accent2"/>
            </a:effectRef>
            <a:fontRef idx="minor">
              <a:schemeClr val="tx1"/>
            </a:fontRef>
          </p:style>
        </p:cxnSp>
        <p:sp>
          <p:nvSpPr>
            <p:cNvPr id="22" name="TextBox 21"/>
            <p:cNvSpPr txBox="1"/>
            <p:nvPr/>
          </p:nvSpPr>
          <p:spPr>
            <a:xfrm>
              <a:off x="3647728" y="4356924"/>
              <a:ext cx="1792478" cy="369332"/>
            </a:xfrm>
            <a:prstGeom prst="rect">
              <a:avLst/>
            </a:prstGeom>
            <a:noFill/>
          </p:spPr>
          <p:txBody>
            <a:bodyPr wrap="none" rtlCol="0">
              <a:spAutoFit/>
            </a:bodyPr>
            <a:lstStyle/>
            <a:p>
              <a:r>
                <a:rPr lang="ko-KR" altLang="en-US" smtClean="0"/>
                <a:t>전국</a:t>
              </a:r>
              <a:r>
                <a:rPr lang="en-US" altLang="ko-KR" dirty="0" smtClean="0"/>
                <a:t>(</a:t>
              </a:r>
              <a:r>
                <a:rPr lang="ko-KR" altLang="en-US" dirty="0" smtClean="0"/>
                <a:t>서울 제외</a:t>
              </a:r>
              <a:r>
                <a:rPr lang="en-US" altLang="ko-KR" dirty="0" smtClean="0"/>
                <a:t>)</a:t>
              </a:r>
              <a:endParaRPr lang="ko-KR" altLang="en-US" dirty="0"/>
            </a:p>
          </p:txBody>
        </p:sp>
      </p:grpSp>
    </p:spTree>
    <p:extLst>
      <p:ext uri="{BB962C8B-B14F-4D97-AF65-F5344CB8AC3E}">
        <p14:creationId xmlns:p14="http://schemas.microsoft.com/office/powerpoint/2010/main" val="937802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pSp>
        <p:nvGrpSpPr>
          <p:cNvPr id="3" name="그룹 2"/>
          <p:cNvGrpSpPr/>
          <p:nvPr/>
        </p:nvGrpSpPr>
        <p:grpSpPr>
          <a:xfrm>
            <a:off x="830638" y="711746"/>
            <a:ext cx="10530724" cy="5760640"/>
            <a:chOff x="569324" y="764704"/>
            <a:chExt cx="10530724" cy="5760640"/>
          </a:xfrm>
        </p:grpSpPr>
        <p:pic>
          <p:nvPicPr>
            <p:cNvPr id="1026" name="Picture 2" descr="그래픽=김성규"/>
            <p:cNvPicPr>
              <a:picLocks noChangeAspect="1" noChangeArrowheads="1"/>
            </p:cNvPicPr>
            <p:nvPr/>
          </p:nvPicPr>
          <p:blipFill rotWithShape="1">
            <a:blip r:embed="rId3">
              <a:extLst>
                <a:ext uri="{28A0092B-C50C-407E-A947-70E740481C1C}">
                  <a14:useLocalDpi xmlns:a14="http://schemas.microsoft.com/office/drawing/2010/main" val="0"/>
                </a:ext>
              </a:extLst>
            </a:blip>
            <a:srcRect b="38935"/>
            <a:stretch/>
          </p:blipFill>
          <p:spPr bwMode="auto">
            <a:xfrm>
              <a:off x="569324" y="764704"/>
              <a:ext cx="4116482" cy="5760640"/>
            </a:xfrm>
            <a:prstGeom prst="roundRect">
              <a:avLst>
                <a:gd name="adj" fmla="val 8594"/>
              </a:avLst>
            </a:prstGeom>
            <a:solidFill>
              <a:srgbClr val="FFFFFF">
                <a:shade val="85000"/>
              </a:srgbClr>
            </a:solidFill>
            <a:ln>
              <a:noFill/>
            </a:ln>
            <a:effectLst/>
            <a:extLst/>
          </p:spPr>
        </p:pic>
        <p:pic>
          <p:nvPicPr>
            <p:cNvPr id="16" name="Picture 2" descr="그래픽=김성규"/>
            <p:cNvPicPr>
              <a:picLocks noChangeAspect="1" noChangeArrowheads="1"/>
            </p:cNvPicPr>
            <p:nvPr/>
          </p:nvPicPr>
          <p:blipFill rotWithShape="1">
            <a:blip r:embed="rId3">
              <a:extLst>
                <a:ext uri="{28A0092B-C50C-407E-A947-70E740481C1C}">
                  <a14:useLocalDpi xmlns:a14="http://schemas.microsoft.com/office/drawing/2010/main" val="0"/>
                </a:ext>
              </a:extLst>
            </a:blip>
            <a:srcRect t="62407"/>
            <a:stretch/>
          </p:blipFill>
          <p:spPr bwMode="auto">
            <a:xfrm>
              <a:off x="6528048" y="1675606"/>
              <a:ext cx="4572000" cy="3938836"/>
            </a:xfrm>
            <a:prstGeom prst="roundRect">
              <a:avLst>
                <a:gd name="adj" fmla="val 8594"/>
              </a:avLst>
            </a:prstGeom>
            <a:solidFill>
              <a:srgbClr val="FFFFFF">
                <a:shade val="85000"/>
              </a:srgbClr>
            </a:solidFill>
            <a:ln>
              <a:noFill/>
            </a:ln>
            <a:effectLst/>
            <a:extLst/>
          </p:spPr>
        </p:pic>
        <p:sp>
          <p:nvSpPr>
            <p:cNvPr id="20" name="삼각형 1">
              <a:extLst>
                <a:ext uri="{FF2B5EF4-FFF2-40B4-BE49-F238E27FC236}">
                  <a16:creationId xmlns:a16="http://schemas.microsoft.com/office/drawing/2014/main" id="{EA4073C8-AC7A-E307-1634-C2E5CB479987}"/>
                </a:ext>
              </a:extLst>
            </p:cNvPr>
            <p:cNvSpPr/>
            <p:nvPr/>
          </p:nvSpPr>
          <p:spPr>
            <a:xfrm rot="5400000">
              <a:off x="3637508" y="3380287"/>
              <a:ext cx="3938838" cy="529474"/>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23" name="직사각형 22"/>
          <p:cNvSpPr/>
          <p:nvPr/>
        </p:nvSpPr>
        <p:spPr>
          <a:xfrm>
            <a:off x="0" y="6550223"/>
            <a:ext cx="639790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「인구 줄어도 </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1</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인 가구 폭증</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서울 살 집이 부족하다」</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조선일보</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2024.01.24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4"/>
              </a:rPr>
              <a:t>링크</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3073120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p:txBody>
          <a:bodyPr/>
          <a:lstStyle/>
          <a:p>
            <a:r>
              <a:rPr lang="en-US" altLang="ko-KR" dirty="0" smtClean="0"/>
              <a:t>1</a:t>
            </a:r>
            <a:r>
              <a:rPr lang="ko-KR" altLang="en-US" dirty="0" smtClean="0"/>
              <a:t>인 가구는 </a:t>
            </a:r>
            <a:r>
              <a:rPr lang="en-US" altLang="ko-KR" dirty="0" smtClean="0"/>
              <a:t>80</a:t>
            </a:r>
            <a:r>
              <a:rPr lang="ko-KR" altLang="en-US" dirty="0" smtClean="0"/>
              <a:t>년대부터 꾸준한 증가세를 보였으며</a:t>
            </a:r>
            <a:r>
              <a:rPr lang="en-US" altLang="ko-KR" dirty="0" smtClean="0"/>
              <a:t>, </a:t>
            </a:r>
            <a:r>
              <a:rPr lang="ko-KR" altLang="en-US" dirty="0" smtClean="0"/>
              <a:t>특히 </a:t>
            </a:r>
            <a:r>
              <a:rPr lang="en-US" altLang="ko-KR" dirty="0" smtClean="0"/>
              <a:t>2015~2022</a:t>
            </a:r>
            <a:r>
              <a:rPr lang="ko-KR" altLang="en-US" dirty="0" smtClean="0"/>
              <a:t>년 사이에 급격하게 증가 </a:t>
            </a:r>
            <a:r>
              <a:rPr lang="en-US" altLang="ko-KR" dirty="0" smtClean="0"/>
              <a:t>(</a:t>
            </a:r>
            <a:r>
              <a:rPr lang="en-US" altLang="ko-KR" b="1" u="sng" dirty="0" smtClean="0"/>
              <a:t>299</a:t>
            </a:r>
            <a:r>
              <a:rPr lang="ko-KR" altLang="en-US" b="1" u="sng" dirty="0" smtClean="0"/>
              <a:t>만 </a:t>
            </a:r>
            <a:r>
              <a:rPr lang="en-US" altLang="ko-KR" b="1" u="sng" dirty="0" smtClean="0"/>
              <a:t>9</a:t>
            </a:r>
            <a:r>
              <a:rPr lang="ko-KR" altLang="en-US" b="1" u="sng" dirty="0" smtClean="0"/>
              <a:t>천명</a:t>
            </a:r>
            <a:r>
              <a:rPr lang="en-US" altLang="ko-KR" b="1" u="sng" dirty="0" smtClean="0"/>
              <a:t>, 30.64%</a:t>
            </a:r>
            <a:r>
              <a:rPr lang="en-US" altLang="ko-KR" dirty="0" smtClean="0"/>
              <a:t>)</a:t>
            </a:r>
            <a:r>
              <a:rPr lang="ko-KR" altLang="en-US" dirty="0" smtClean="0"/>
              <a:t>했음</a:t>
            </a:r>
            <a:endParaRPr lang="en-US" altLang="ko-KR" dirty="0" smtClean="0"/>
          </a:p>
          <a:p>
            <a:r>
              <a:rPr lang="ko-KR" altLang="en-US" dirty="0" smtClean="0"/>
              <a:t>코로나</a:t>
            </a:r>
            <a:r>
              <a:rPr lang="en-US" altLang="ko-KR" dirty="0" smtClean="0"/>
              <a:t>(2019~2022</a:t>
            </a:r>
            <a:r>
              <a:rPr lang="ko-KR" altLang="en-US" dirty="0" smtClean="0"/>
              <a:t>년</a:t>
            </a:r>
            <a:r>
              <a:rPr lang="en-US" altLang="ko-KR" dirty="0" smtClean="0"/>
              <a:t>) </a:t>
            </a:r>
            <a:r>
              <a:rPr lang="ko-KR" altLang="en-US" dirty="0" smtClean="0"/>
              <a:t>파동으로 인해 </a:t>
            </a:r>
            <a:r>
              <a:rPr lang="en-US" altLang="ko-KR" b="1" u="sng" dirty="0" smtClean="0"/>
              <a:t>135</a:t>
            </a:r>
            <a:r>
              <a:rPr lang="ko-KR" altLang="en-US" b="1" u="sng" dirty="0" smtClean="0"/>
              <a:t>만 </a:t>
            </a:r>
            <a:r>
              <a:rPr lang="en-US" altLang="ko-KR" b="1" u="sng" dirty="0" smtClean="0"/>
              <a:t>4</a:t>
            </a:r>
            <a:r>
              <a:rPr lang="ko-KR" altLang="en-US" b="1" u="sng" dirty="0" smtClean="0"/>
              <a:t>천</a:t>
            </a:r>
            <a:r>
              <a:rPr lang="en-US" altLang="ko-KR" b="1" u="sng" dirty="0" smtClean="0"/>
              <a:t>9</a:t>
            </a:r>
            <a:r>
              <a:rPr lang="ko-KR" altLang="en-US" b="1" u="sng" dirty="0" smtClean="0"/>
              <a:t>백명</a:t>
            </a:r>
            <a:r>
              <a:rPr lang="ko-KR" altLang="en-US" dirty="0" smtClean="0"/>
              <a:t>으로 급격하게 증가한 것으로 분석됨</a:t>
            </a:r>
            <a:endParaRPr lang="en-US" altLang="ko-KR" dirty="0" smtClean="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 </a:t>
            </a:r>
            <a:r>
              <a:rPr lang="en-US" altLang="ko-KR" dirty="0" smtClean="0"/>
              <a:t>(1</a:t>
            </a:r>
            <a:r>
              <a:rPr lang="ko-KR" altLang="en-US" dirty="0" err="1" smtClean="0"/>
              <a:t>인가구</a:t>
            </a:r>
            <a:r>
              <a:rPr lang="ko-KR" altLang="en-US" dirty="0" smtClean="0"/>
              <a:t> 증감</a:t>
            </a:r>
            <a:r>
              <a:rPr lang="en-US" altLang="ko-KR" dirty="0" smtClean="0"/>
              <a:t>)</a:t>
            </a:r>
            <a:endParaRPr lang="ko-KR" altLang="en-US" dirty="0"/>
          </a:p>
        </p:txBody>
      </p:sp>
      <p:sp>
        <p:nvSpPr>
          <p:cNvPr id="12" name="사각형: 둥근 모서리 11">
            <a:extLst>
              <a:ext uri="{FF2B5EF4-FFF2-40B4-BE49-F238E27FC236}">
                <a16:creationId xmlns:a16="http://schemas.microsoft.com/office/drawing/2014/main" id="{F78179BC-1543-6E58-D844-7BA4BF053A99}"/>
              </a:ext>
            </a:extLst>
          </p:cNvPr>
          <p:cNvSpPr/>
          <p:nvPr/>
        </p:nvSpPr>
        <p:spPr>
          <a:xfrm>
            <a:off x="4250271"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주제</a:t>
            </a:r>
          </a:p>
        </p:txBody>
      </p:sp>
      <p:sp>
        <p:nvSpPr>
          <p:cNvPr id="13" name="사각형: 둥근 모서리 12">
            <a:extLst>
              <a:ext uri="{FF2B5EF4-FFF2-40B4-BE49-F238E27FC236}">
                <a16:creationId xmlns:a16="http://schemas.microsoft.com/office/drawing/2014/main" id="{B0F0BF9B-452F-779E-A1F3-0E44A639A888}"/>
              </a:ext>
            </a:extLst>
          </p:cNvPr>
          <p:cNvSpPr/>
          <p:nvPr/>
        </p:nvSpPr>
        <p:spPr>
          <a:xfrm>
            <a:off x="6159623"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grpSp>
        <p:nvGrpSpPr>
          <p:cNvPr id="8" name="그룹 7"/>
          <p:cNvGrpSpPr/>
          <p:nvPr/>
        </p:nvGrpSpPr>
        <p:grpSpPr>
          <a:xfrm>
            <a:off x="263352" y="1346604"/>
            <a:ext cx="5264292" cy="5182833"/>
            <a:chOff x="263352" y="1346604"/>
            <a:chExt cx="5264292" cy="5182833"/>
          </a:xfrm>
        </p:grpSpPr>
        <p:pic>
          <p:nvPicPr>
            <p:cNvPr id="3" name="그림 2"/>
            <p:cNvPicPr>
              <a:picLocks noChangeAspect="1"/>
            </p:cNvPicPr>
            <p:nvPr/>
          </p:nvPicPr>
          <p:blipFill>
            <a:blip r:embed="rId2"/>
            <a:stretch>
              <a:fillRect/>
            </a:stretch>
          </p:blipFill>
          <p:spPr>
            <a:xfrm>
              <a:off x="263352" y="1346604"/>
              <a:ext cx="5264292" cy="5182833"/>
            </a:xfrm>
            <a:prstGeom prst="roundRect">
              <a:avLst>
                <a:gd name="adj" fmla="val 4472"/>
              </a:avLst>
            </a:prstGeom>
            <a:solidFill>
              <a:srgbClr val="FFFFFF">
                <a:shade val="85000"/>
              </a:srgbClr>
            </a:solidFill>
            <a:ln w="3175">
              <a:solidFill>
                <a:schemeClr val="tx1"/>
              </a:solidFill>
            </a:ln>
            <a:effectLst/>
          </p:spPr>
        </p:pic>
        <p:sp>
          <p:nvSpPr>
            <p:cNvPr id="5" name="직사각형 4"/>
            <p:cNvSpPr/>
            <p:nvPr/>
          </p:nvSpPr>
          <p:spPr>
            <a:xfrm>
              <a:off x="4646315" y="1513359"/>
              <a:ext cx="864096" cy="245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3" name="표 22"/>
          <p:cNvGraphicFramePr>
            <a:graphicFrameLocks noGrp="1"/>
          </p:cNvGraphicFramePr>
          <p:nvPr>
            <p:extLst/>
          </p:nvPr>
        </p:nvGraphicFramePr>
        <p:xfrm>
          <a:off x="6009880" y="1346604"/>
          <a:ext cx="5774752" cy="5182832"/>
        </p:xfrm>
        <a:graphic>
          <a:graphicData uri="http://schemas.openxmlformats.org/drawingml/2006/table">
            <a:tbl>
              <a:tblPr>
                <a:tableStyleId>{5940675A-B579-460E-94D1-54222C63F5DA}</a:tableStyleId>
              </a:tblPr>
              <a:tblGrid>
                <a:gridCol w="1443688">
                  <a:extLst>
                    <a:ext uri="{9D8B030D-6E8A-4147-A177-3AD203B41FA5}">
                      <a16:colId xmlns:a16="http://schemas.microsoft.com/office/drawing/2014/main" val="2212659170"/>
                    </a:ext>
                  </a:extLst>
                </a:gridCol>
                <a:gridCol w="1443688">
                  <a:extLst>
                    <a:ext uri="{9D8B030D-6E8A-4147-A177-3AD203B41FA5}">
                      <a16:colId xmlns:a16="http://schemas.microsoft.com/office/drawing/2014/main" val="2484384975"/>
                    </a:ext>
                  </a:extLst>
                </a:gridCol>
                <a:gridCol w="1443688">
                  <a:extLst>
                    <a:ext uri="{9D8B030D-6E8A-4147-A177-3AD203B41FA5}">
                      <a16:colId xmlns:a16="http://schemas.microsoft.com/office/drawing/2014/main" val="2883183636"/>
                    </a:ext>
                  </a:extLst>
                </a:gridCol>
                <a:gridCol w="1443688">
                  <a:extLst>
                    <a:ext uri="{9D8B030D-6E8A-4147-A177-3AD203B41FA5}">
                      <a16:colId xmlns:a16="http://schemas.microsoft.com/office/drawing/2014/main" val="4007929487"/>
                    </a:ext>
                  </a:extLst>
                </a:gridCol>
              </a:tblGrid>
              <a:tr h="323927">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순위</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연령</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증가</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(2022</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년</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-2015</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년</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증가율</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extLst>
                  <a:ext uri="{0D108BD9-81ED-4DB2-BD59-A6C34878D82A}">
                    <a16:rowId xmlns:a16="http://schemas.microsoft.com/office/drawing/2014/main" val="823294338"/>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85</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세</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_</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이상</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132543</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53.45%</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236354834"/>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60~64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320767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47.50%</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1435815028"/>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3</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65~69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263657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45.68%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2695409351"/>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25~29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381173</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42.30%</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2033973232"/>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5</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80~84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141981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41.86%</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1891548784"/>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30~34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241517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31.18%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3764353162"/>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70~74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134071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30.27%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413010811"/>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20~24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118356</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24.38%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349388350"/>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50~54</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137157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24.14%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624447235"/>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10</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55~59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122799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21.57%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105026807"/>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11</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75~79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77995</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21.30%</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1022052952"/>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12</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35~39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104007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19.84%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112419531"/>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13</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40~44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65868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13.32%</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935582010"/>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14</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45~49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61951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12.82%</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462432095"/>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15</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20</a:t>
                      </a:r>
                      <a:r>
                        <a:rPr lang="ko-KR" altLang="en-US" sz="1200" u="none" strike="noStrike">
                          <a:effectLst/>
                          <a:latin typeface="Pretendard" panose="02000503000000020004" pitchFamily="50" charset="-127"/>
                          <a:ea typeface="Pretendard" panose="02000503000000020004" pitchFamily="50" charset="-127"/>
                          <a:cs typeface="Pretendard" panose="02000503000000020004" pitchFamily="50" charset="-127"/>
                        </a:rPr>
                        <a:t>세</a:t>
                      </a: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_</a:t>
                      </a:r>
                      <a:r>
                        <a:rPr lang="ko-KR" altLang="en-US" sz="1200" u="none" strike="noStrike">
                          <a:effectLst/>
                          <a:latin typeface="Pretendard" panose="02000503000000020004" pitchFamily="50" charset="-127"/>
                          <a:ea typeface="Pretendard" panose="02000503000000020004" pitchFamily="50" charset="-127"/>
                          <a:cs typeface="Pretendard" panose="02000503000000020004" pitchFamily="50" charset="-127"/>
                        </a:rPr>
                        <a:t>미만</a:t>
                      </a:r>
                      <a:endParaRPr lang="ko-KR" altLang="en-US"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-4932</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-9.29%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4015537250"/>
                  </a:ext>
                </a:extLst>
              </a:tr>
            </a:tbl>
          </a:graphicData>
        </a:graphic>
      </p:graphicFrame>
      <p:sp>
        <p:nvSpPr>
          <p:cNvPr id="51" name="직사각형 50"/>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6968294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p:txBody>
          <a:bodyPr/>
          <a:lstStyle/>
          <a:p>
            <a:r>
              <a:rPr lang="ko-KR" altLang="en-US" dirty="0"/>
              <a:t>연령별로는 </a:t>
            </a:r>
            <a:r>
              <a:rPr lang="en-US" altLang="ko-KR" dirty="0"/>
              <a:t>25~29</a:t>
            </a:r>
            <a:r>
              <a:rPr lang="ko-KR" altLang="en-US" dirty="0"/>
              <a:t>세가 가장 많이 증가 </a:t>
            </a:r>
            <a:r>
              <a:rPr lang="en-US" altLang="ko-KR" b="1" u="sng" dirty="0"/>
              <a:t>(38</a:t>
            </a:r>
            <a:r>
              <a:rPr lang="ko-KR" altLang="en-US" b="1" u="sng" dirty="0"/>
              <a:t>만 </a:t>
            </a:r>
            <a:r>
              <a:rPr lang="en-US" altLang="ko-KR" b="1" u="sng" dirty="0"/>
              <a:t>1</a:t>
            </a:r>
            <a:r>
              <a:rPr lang="ko-KR" altLang="en-US" b="1" u="sng" dirty="0"/>
              <a:t>천명</a:t>
            </a:r>
            <a:r>
              <a:rPr lang="en-US" altLang="ko-KR" b="1" u="sng" dirty="0"/>
              <a:t>, 42.30%)</a:t>
            </a:r>
            <a:r>
              <a:rPr lang="ko-KR" altLang="en-US" dirty="0"/>
              <a:t>했으며</a:t>
            </a:r>
            <a:r>
              <a:rPr lang="en-US" altLang="ko-KR" dirty="0"/>
              <a:t>, </a:t>
            </a:r>
            <a:r>
              <a:rPr lang="ko-KR" altLang="en-US" b="1" u="sng" dirty="0"/>
              <a:t>다음으로 </a:t>
            </a:r>
            <a:r>
              <a:rPr lang="en-US" altLang="ko-KR" b="1" u="sng" dirty="0" smtClean="0"/>
              <a:t>60~64</a:t>
            </a:r>
            <a:r>
              <a:rPr lang="ko-KR" altLang="en-US" b="1" u="sng" dirty="0" smtClean="0"/>
              <a:t>세가 </a:t>
            </a:r>
            <a:r>
              <a:rPr lang="ko-KR" altLang="en-US" b="1" u="sng" dirty="0"/>
              <a:t>가장 많이 증가 </a:t>
            </a:r>
            <a:r>
              <a:rPr lang="en-US" altLang="ko-KR" b="1" u="sng" dirty="0" smtClean="0"/>
              <a:t>(32</a:t>
            </a:r>
            <a:r>
              <a:rPr lang="ko-KR" altLang="en-US" b="1" u="sng" dirty="0" smtClean="0"/>
              <a:t>만 </a:t>
            </a:r>
            <a:r>
              <a:rPr lang="en-US" altLang="ko-KR" b="1" u="sng" dirty="0" smtClean="0"/>
              <a:t>7</a:t>
            </a:r>
            <a:r>
              <a:rPr lang="ko-KR" altLang="en-US" b="1" u="sng" dirty="0" smtClean="0"/>
              <a:t>백명</a:t>
            </a:r>
            <a:r>
              <a:rPr lang="en-US" altLang="ko-KR" b="1" u="sng" dirty="0" smtClean="0"/>
              <a:t>, 47.50%)</a:t>
            </a:r>
          </a:p>
          <a:p>
            <a:r>
              <a:rPr lang="ko-KR" altLang="en-US" b="1" u="sng" dirty="0" smtClean="0"/>
              <a:t>이혼 건 수 상승 </a:t>
            </a:r>
            <a:r>
              <a:rPr lang="ko-KR" altLang="en-US" dirty="0" smtClean="0"/>
              <a:t>및 </a:t>
            </a:r>
            <a:r>
              <a:rPr lang="ko-KR" altLang="en-US" b="1" u="sng" dirty="0" smtClean="0"/>
              <a:t>혼인 연령이 높아짐</a:t>
            </a:r>
            <a:r>
              <a:rPr lang="ko-KR" altLang="en-US" dirty="0" smtClean="0"/>
              <a:t>에 따라 </a:t>
            </a:r>
            <a:r>
              <a:rPr lang="en-US" altLang="ko-KR" dirty="0" smtClean="0"/>
              <a:t>(</a:t>
            </a:r>
            <a:r>
              <a:rPr lang="ko-KR" altLang="en-US" dirty="0" smtClean="0"/>
              <a:t>평균 초혼 </a:t>
            </a:r>
            <a:r>
              <a:rPr lang="en-US" altLang="ko-KR" dirty="0" smtClean="0"/>
              <a:t>33</a:t>
            </a:r>
            <a:r>
              <a:rPr lang="ko-KR" altLang="en-US" dirty="0" smtClean="0"/>
              <a:t>세</a:t>
            </a:r>
            <a:r>
              <a:rPr lang="en-US" altLang="ko-KR" dirty="0" smtClean="0"/>
              <a:t>), 1</a:t>
            </a:r>
            <a:r>
              <a:rPr lang="ko-KR" altLang="en-US" dirty="0" smtClean="0"/>
              <a:t>인 가구가 급격하게 증가하였음</a:t>
            </a:r>
            <a:endParaRPr lang="ko-KR" altLang="en-US"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 </a:t>
            </a:r>
            <a:r>
              <a:rPr lang="en-US" altLang="ko-KR" dirty="0" smtClean="0"/>
              <a:t>(</a:t>
            </a:r>
            <a:r>
              <a:rPr lang="ko-KR" altLang="en-US" dirty="0" smtClean="0"/>
              <a:t>연령별 </a:t>
            </a:r>
            <a:r>
              <a:rPr lang="en-US" altLang="ko-KR" dirty="0" smtClean="0"/>
              <a:t>1</a:t>
            </a:r>
            <a:r>
              <a:rPr lang="ko-KR" altLang="en-US" dirty="0" err="1" smtClean="0"/>
              <a:t>인가구</a:t>
            </a:r>
            <a:r>
              <a:rPr lang="ko-KR" altLang="en-US" dirty="0" smtClean="0"/>
              <a:t> 증감</a:t>
            </a:r>
            <a:r>
              <a:rPr lang="en-US" altLang="ko-KR" dirty="0" smtClean="0"/>
              <a:t>)</a:t>
            </a:r>
            <a:endParaRPr lang="ko-KR" altLang="en-US" dirty="0"/>
          </a:p>
        </p:txBody>
      </p:sp>
      <p:sp>
        <p:nvSpPr>
          <p:cNvPr id="12" name="사각형: 둥근 모서리 11">
            <a:extLst>
              <a:ext uri="{FF2B5EF4-FFF2-40B4-BE49-F238E27FC236}">
                <a16:creationId xmlns:a16="http://schemas.microsoft.com/office/drawing/2014/main" id="{F78179BC-1543-6E58-D844-7BA4BF053A99}"/>
              </a:ext>
            </a:extLst>
          </p:cNvPr>
          <p:cNvSpPr/>
          <p:nvPr/>
        </p:nvSpPr>
        <p:spPr>
          <a:xfrm>
            <a:off x="4250271"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주제</a:t>
            </a:r>
          </a:p>
        </p:txBody>
      </p:sp>
      <p:sp>
        <p:nvSpPr>
          <p:cNvPr id="13" name="사각형: 둥근 모서리 12">
            <a:extLst>
              <a:ext uri="{FF2B5EF4-FFF2-40B4-BE49-F238E27FC236}">
                <a16:creationId xmlns:a16="http://schemas.microsoft.com/office/drawing/2014/main" id="{B0F0BF9B-452F-779E-A1F3-0E44A639A888}"/>
              </a:ext>
            </a:extLst>
          </p:cNvPr>
          <p:cNvSpPr/>
          <p:nvPr/>
        </p:nvSpPr>
        <p:spPr>
          <a:xfrm>
            <a:off x="6159623"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grpSp>
        <p:nvGrpSpPr>
          <p:cNvPr id="22" name="그룹 21"/>
          <p:cNvGrpSpPr/>
          <p:nvPr/>
        </p:nvGrpSpPr>
        <p:grpSpPr>
          <a:xfrm>
            <a:off x="551384" y="1261505"/>
            <a:ext cx="11089232" cy="5190089"/>
            <a:chOff x="479376" y="1261505"/>
            <a:chExt cx="11089232" cy="5190089"/>
          </a:xfrm>
        </p:grpSpPr>
        <p:grpSp>
          <p:nvGrpSpPr>
            <p:cNvPr id="21" name="그룹 20"/>
            <p:cNvGrpSpPr/>
            <p:nvPr/>
          </p:nvGrpSpPr>
          <p:grpSpPr>
            <a:xfrm>
              <a:off x="479376" y="1261505"/>
              <a:ext cx="5072514" cy="5190089"/>
              <a:chOff x="479376" y="1261505"/>
              <a:chExt cx="5072514" cy="5190089"/>
            </a:xfrm>
          </p:grpSpPr>
          <p:pic>
            <p:nvPicPr>
              <p:cNvPr id="20" name="그림 19"/>
              <p:cNvPicPr>
                <a:picLocks noChangeAspect="1"/>
              </p:cNvPicPr>
              <p:nvPr/>
            </p:nvPicPr>
            <p:blipFill>
              <a:blip r:embed="rId2"/>
              <a:stretch>
                <a:fillRect/>
              </a:stretch>
            </p:blipFill>
            <p:spPr>
              <a:xfrm>
                <a:off x="479376" y="1261505"/>
                <a:ext cx="5072514" cy="5190089"/>
              </a:xfrm>
              <a:prstGeom prst="roundRect">
                <a:avLst>
                  <a:gd name="adj" fmla="val 4472"/>
                </a:avLst>
              </a:prstGeom>
              <a:solidFill>
                <a:srgbClr val="FFFFFF">
                  <a:shade val="85000"/>
                </a:srgbClr>
              </a:solidFill>
              <a:ln w="3175">
                <a:solidFill>
                  <a:schemeClr val="tx1"/>
                </a:solidFill>
              </a:ln>
              <a:effectLst/>
            </p:spPr>
          </p:pic>
          <p:sp>
            <p:nvSpPr>
              <p:cNvPr id="14" name="직사각형 13"/>
              <p:cNvSpPr/>
              <p:nvPr/>
            </p:nvSpPr>
            <p:spPr>
              <a:xfrm>
                <a:off x="5034930" y="1434213"/>
                <a:ext cx="360040" cy="45722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88882" y="3199159"/>
                <a:ext cx="360040" cy="2808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p:cNvGrpSpPr/>
            <p:nvPr/>
          </p:nvGrpSpPr>
          <p:grpSpPr>
            <a:xfrm>
              <a:off x="6496094" y="1261505"/>
              <a:ext cx="5072514" cy="5190089"/>
              <a:chOff x="6496094" y="1261505"/>
              <a:chExt cx="5072514" cy="5190089"/>
            </a:xfrm>
          </p:grpSpPr>
          <p:pic>
            <p:nvPicPr>
              <p:cNvPr id="11" name="그림 10"/>
              <p:cNvPicPr>
                <a:picLocks noChangeAspect="1"/>
              </p:cNvPicPr>
              <p:nvPr/>
            </p:nvPicPr>
            <p:blipFill>
              <a:blip r:embed="rId3"/>
              <a:stretch>
                <a:fillRect/>
              </a:stretch>
            </p:blipFill>
            <p:spPr>
              <a:xfrm>
                <a:off x="6496094" y="1261505"/>
                <a:ext cx="5072514" cy="5190089"/>
              </a:xfrm>
              <a:prstGeom prst="roundRect">
                <a:avLst>
                  <a:gd name="adj" fmla="val 4472"/>
                </a:avLst>
              </a:prstGeom>
              <a:solidFill>
                <a:srgbClr val="FFFFFF">
                  <a:shade val="85000"/>
                </a:srgbClr>
              </a:solidFill>
              <a:ln w="3175">
                <a:solidFill>
                  <a:schemeClr val="tx1"/>
                </a:solidFill>
              </a:ln>
              <a:effectLst/>
            </p:spPr>
          </p:pic>
          <p:sp>
            <p:nvSpPr>
              <p:cNvPr id="18" name="직사각형 17"/>
              <p:cNvSpPr/>
              <p:nvPr/>
            </p:nvSpPr>
            <p:spPr>
              <a:xfrm>
                <a:off x="6816080" y="3068960"/>
                <a:ext cx="360040" cy="2938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11072552" y="1462788"/>
                <a:ext cx="352039" cy="34783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6" name="직사각형 25"/>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078443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r>
              <a:rPr lang="en-US" altLang="ko-KR" dirty="0" smtClean="0"/>
              <a:t>2015~2022</a:t>
            </a:r>
            <a:r>
              <a:rPr lang="ko-KR" altLang="en-US" dirty="0" smtClean="0"/>
              <a:t>년까지 남성</a:t>
            </a:r>
            <a:r>
              <a:rPr lang="en-US" altLang="ko-KR" dirty="0" smtClean="0"/>
              <a:t>/</a:t>
            </a:r>
            <a:r>
              <a:rPr lang="ko-KR" altLang="en-US" dirty="0" smtClean="0"/>
              <a:t>여성의 가구 수는 각각 </a:t>
            </a:r>
            <a:r>
              <a:rPr lang="ko-KR" altLang="en-US" b="1" u="sng" dirty="0" smtClean="0"/>
              <a:t>연 평균 </a:t>
            </a:r>
            <a:r>
              <a:rPr lang="en-US" altLang="ko-KR" b="1" u="sng" dirty="0" smtClean="0"/>
              <a:t>4.48%, 4.41%</a:t>
            </a:r>
            <a:r>
              <a:rPr lang="ko-KR" altLang="en-US" b="1" u="sng" dirty="0" smtClean="0"/>
              <a:t>씩</a:t>
            </a:r>
            <a:r>
              <a:rPr lang="en-US" altLang="ko-KR" b="1" u="sng" dirty="0" smtClean="0"/>
              <a:t> </a:t>
            </a:r>
            <a:r>
              <a:rPr lang="ko-KR" altLang="en-US" b="1" u="sng" dirty="0" smtClean="0"/>
              <a:t>증가함</a:t>
            </a:r>
            <a:endParaRPr lang="en-US" altLang="ko-KR" b="1" u="sng" dirty="0" smtClean="0"/>
          </a:p>
          <a:p>
            <a:r>
              <a:rPr lang="en-US" altLang="ko-KR" dirty="0" smtClean="0"/>
              <a:t>2015</a:t>
            </a:r>
            <a:r>
              <a:rPr lang="ko-KR" altLang="en-US" dirty="0" smtClean="0"/>
              <a:t>년부터 남성의 </a:t>
            </a:r>
            <a:r>
              <a:rPr lang="en-US" altLang="ko-KR" dirty="0" smtClean="0"/>
              <a:t>1</a:t>
            </a:r>
            <a:r>
              <a:rPr lang="ko-KR" altLang="en-US" dirty="0" smtClean="0"/>
              <a:t>인 가구 수가 늘어나기 시작하여</a:t>
            </a:r>
            <a:r>
              <a:rPr lang="en-US" altLang="ko-KR" dirty="0" smtClean="0"/>
              <a:t>, </a:t>
            </a:r>
            <a:r>
              <a:rPr lang="en-US" altLang="ko-KR" b="1" u="sng" dirty="0" smtClean="0"/>
              <a:t>2022</a:t>
            </a:r>
            <a:r>
              <a:rPr lang="ko-KR" altLang="en-US" b="1" u="sng" dirty="0" smtClean="0"/>
              <a:t>년에는 약 </a:t>
            </a:r>
            <a:r>
              <a:rPr lang="en-US" altLang="ko-KR" b="1" u="sng" dirty="0" smtClean="0"/>
              <a:t>375</a:t>
            </a:r>
            <a:r>
              <a:rPr lang="ko-KR" altLang="en-US" b="1" u="sng" dirty="0" smtClean="0"/>
              <a:t>만 명으로 여성 </a:t>
            </a:r>
            <a:r>
              <a:rPr lang="en-US" altLang="ko-KR" b="1" u="sng" dirty="0" smtClean="0"/>
              <a:t>1</a:t>
            </a:r>
            <a:r>
              <a:rPr lang="ko-KR" altLang="en-US" b="1" u="sng" dirty="0" smtClean="0"/>
              <a:t>인 가구 수와 비슷해 졌음</a:t>
            </a:r>
            <a:endParaRPr lang="en-US" altLang="ko-KR" b="1" u="sng" dirty="0" smtClean="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 </a:t>
            </a:r>
            <a:r>
              <a:rPr lang="en-US" altLang="ko-KR" dirty="0" smtClean="0"/>
              <a:t>(</a:t>
            </a:r>
            <a:r>
              <a:rPr lang="ko-KR" altLang="en-US" dirty="0" smtClean="0"/>
              <a:t>성별 </a:t>
            </a:r>
            <a:r>
              <a:rPr lang="en-US" altLang="ko-KR" dirty="0" smtClean="0"/>
              <a:t>1</a:t>
            </a:r>
            <a:r>
              <a:rPr lang="ko-KR" altLang="en-US" dirty="0" err="1" smtClean="0"/>
              <a:t>인가구</a:t>
            </a:r>
            <a:r>
              <a:rPr lang="ko-KR" altLang="en-US" dirty="0" smtClean="0"/>
              <a:t> 증감</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223334" y="1412776"/>
            <a:ext cx="5112568" cy="4425049"/>
          </a:xfrm>
          <a:prstGeom prst="roundRect">
            <a:avLst>
              <a:gd name="adj" fmla="val 4472"/>
            </a:avLst>
          </a:prstGeom>
          <a:solidFill>
            <a:srgbClr val="FFFFFF">
              <a:shade val="85000"/>
            </a:srgbClr>
          </a:solidFill>
          <a:ln w="3175">
            <a:solidFill>
              <a:schemeClr val="tx1"/>
            </a:solidFill>
          </a:ln>
          <a:effectLst/>
        </p:spPr>
      </p:pic>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aphicFrame>
        <p:nvGraphicFramePr>
          <p:cNvPr id="11" name="표 10"/>
          <p:cNvGraphicFramePr>
            <a:graphicFrameLocks noGrp="1"/>
          </p:cNvGraphicFramePr>
          <p:nvPr>
            <p:extLst>
              <p:ext uri="{D42A27DB-BD31-4B8C-83A1-F6EECF244321}">
                <p14:modId xmlns:p14="http://schemas.microsoft.com/office/powerpoint/2010/main" val="1923143294"/>
              </p:ext>
            </p:extLst>
          </p:nvPr>
        </p:nvGraphicFramePr>
        <p:xfrm>
          <a:off x="5688416" y="1412776"/>
          <a:ext cx="6280250" cy="4425048"/>
        </p:xfrm>
        <a:graphic>
          <a:graphicData uri="http://schemas.openxmlformats.org/drawingml/2006/table">
            <a:tbl>
              <a:tblPr>
                <a:tableStyleId>{5940675A-B579-460E-94D1-54222C63F5DA}</a:tableStyleId>
              </a:tblPr>
              <a:tblGrid>
                <a:gridCol w="1256050">
                  <a:extLst>
                    <a:ext uri="{9D8B030D-6E8A-4147-A177-3AD203B41FA5}">
                      <a16:colId xmlns:a16="http://schemas.microsoft.com/office/drawing/2014/main" val="640203970"/>
                    </a:ext>
                  </a:extLst>
                </a:gridCol>
                <a:gridCol w="1256050">
                  <a:extLst>
                    <a:ext uri="{9D8B030D-6E8A-4147-A177-3AD203B41FA5}">
                      <a16:colId xmlns:a16="http://schemas.microsoft.com/office/drawing/2014/main" val="1516384950"/>
                    </a:ext>
                  </a:extLst>
                </a:gridCol>
                <a:gridCol w="1256050">
                  <a:extLst>
                    <a:ext uri="{9D8B030D-6E8A-4147-A177-3AD203B41FA5}">
                      <a16:colId xmlns:a16="http://schemas.microsoft.com/office/drawing/2014/main" val="2337874177"/>
                    </a:ext>
                  </a:extLst>
                </a:gridCol>
                <a:gridCol w="1256050">
                  <a:extLst>
                    <a:ext uri="{9D8B030D-6E8A-4147-A177-3AD203B41FA5}">
                      <a16:colId xmlns:a16="http://schemas.microsoft.com/office/drawing/2014/main" val="1262868045"/>
                    </a:ext>
                  </a:extLst>
                </a:gridCol>
                <a:gridCol w="1256050">
                  <a:extLst>
                    <a:ext uri="{9D8B030D-6E8A-4147-A177-3AD203B41FA5}">
                      <a16:colId xmlns:a16="http://schemas.microsoft.com/office/drawing/2014/main" val="1103463563"/>
                    </a:ext>
                  </a:extLst>
                </a:gridCol>
              </a:tblGrid>
              <a:tr h="472304">
                <a:tc>
                  <a:txBody>
                    <a:bodyPr/>
                    <a:lstStyle/>
                    <a:p>
                      <a:pPr algn="ctr" fontAlgn="ctr"/>
                      <a:r>
                        <a:rPr lang="ko-KR" altLang="en-US" sz="1100" b="1" u="none" strike="noStrike" dirty="0">
                          <a:effectLst/>
                        </a:rPr>
                        <a:t>연도</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a:effectLst/>
                        </a:rPr>
                        <a:t>남자</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a:effectLst/>
                        </a:rPr>
                        <a:t>여자</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smtClean="0">
                          <a:effectLst/>
                        </a:rPr>
                        <a:t>남자</a:t>
                      </a:r>
                      <a:endParaRPr lang="en-US" altLang="ko-KR" sz="1100" b="1" u="none" strike="noStrike" dirty="0" smtClean="0">
                        <a:effectLst/>
                      </a:endParaRPr>
                    </a:p>
                    <a:p>
                      <a:pPr algn="ctr" fontAlgn="ctr"/>
                      <a:r>
                        <a:rPr lang="ko-KR" altLang="en-US" sz="1100" b="1" u="none" strike="noStrike" dirty="0" smtClean="0">
                          <a:effectLst/>
                        </a:rPr>
                        <a:t>전년대비 </a:t>
                      </a:r>
                      <a:r>
                        <a:rPr lang="ko-KR" altLang="en-US" sz="1100" b="1" u="none" strike="noStrike" dirty="0" err="1">
                          <a:effectLst/>
                        </a:rPr>
                        <a:t>증감율</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smtClean="0">
                          <a:effectLst/>
                        </a:rPr>
                        <a:t>여자</a:t>
                      </a:r>
                      <a:endParaRPr lang="en-US" altLang="ko-KR" sz="1100" b="1" u="none" strike="noStrike" dirty="0" smtClean="0">
                        <a:effectLst/>
                      </a:endParaRPr>
                    </a:p>
                    <a:p>
                      <a:pPr algn="ctr" fontAlgn="ctr"/>
                      <a:r>
                        <a:rPr lang="ko-KR" altLang="en-US" sz="1100" b="1" u="none" strike="noStrike" dirty="0" smtClean="0">
                          <a:effectLst/>
                        </a:rPr>
                        <a:t>전년대비</a:t>
                      </a:r>
                      <a:r>
                        <a:rPr lang="en-US" altLang="ko-KR" sz="1100" b="1" u="none" strike="noStrike" dirty="0">
                          <a:effectLst/>
                        </a:rPr>
                        <a:t>_</a:t>
                      </a:r>
                      <a:r>
                        <a:rPr lang="ko-KR" altLang="en-US" sz="1100" b="1" u="none" strike="noStrike" dirty="0" err="1">
                          <a:effectLst/>
                        </a:rPr>
                        <a:t>증감율</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593557370"/>
                  </a:ext>
                </a:extLst>
              </a:tr>
              <a:tr h="494093">
                <a:tc>
                  <a:txBody>
                    <a:bodyPr/>
                    <a:lstStyle/>
                    <a:p>
                      <a:pPr algn="ctr" fontAlgn="ctr"/>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2015</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2,592,963</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2,610,477</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3.10%</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4.09%</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474489351"/>
                  </a:ext>
                </a:extLst>
              </a:tr>
              <a:tr h="494093">
                <a:tc>
                  <a:txBody>
                    <a:bodyPr/>
                    <a:lstStyle/>
                    <a:p>
                      <a:pPr algn="ctr" fontAlgn="ctr"/>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2016</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2,675,861</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2,721,754</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4.15%</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3.72%</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650851197"/>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2017</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2,791,849</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2,826,828</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3.94%</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3.92%</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548807915"/>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2018</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2,906,320</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2,942,274</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4.83%</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4.90%</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4116494981"/>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2019</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3,053,733</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3,093,783</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7.59%</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7.34%</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866704828"/>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2020</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3,304,398</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3,338,956</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7.80%</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6.79%</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1335718935"/>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2021</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3,583,770</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3,582,018</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4.46%</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4.51%</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311296703"/>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2022</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3,751,071</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3,751,279</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b="0" i="0" u="none" strike="noStrike" dirty="0" smtClean="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rPr>
                        <a:t>-</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b="0" i="0" u="none" strike="noStrike" dirty="0" smtClean="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rPr>
                        <a:t>-</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374811619"/>
                  </a:ext>
                </a:extLst>
              </a:tr>
            </a:tbl>
          </a:graphicData>
        </a:graphic>
      </p:graphicFrame>
    </p:spTree>
    <p:extLst>
      <p:ext uri="{BB962C8B-B14F-4D97-AF65-F5344CB8AC3E}">
        <p14:creationId xmlns:p14="http://schemas.microsoft.com/office/powerpoint/2010/main" val="3776346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r>
              <a:rPr lang="en-US" altLang="ko-KR" dirty="0" smtClean="0"/>
              <a:t>1</a:t>
            </a:r>
            <a:r>
              <a:rPr lang="ko-KR" altLang="en-US" dirty="0" smtClean="0"/>
              <a:t>인 가구와 </a:t>
            </a:r>
            <a:r>
              <a:rPr lang="en-US" altLang="ko-KR" dirty="0" smtClean="0"/>
              <a:t>2</a:t>
            </a:r>
            <a:r>
              <a:rPr lang="ko-KR" altLang="en-US" dirty="0" smtClean="0"/>
              <a:t>인 가구만 지속적으로 증가하고 있는 추세이며</a:t>
            </a:r>
            <a:r>
              <a:rPr lang="en-US" altLang="ko-KR" dirty="0" smtClean="0"/>
              <a:t>, 3</a:t>
            </a:r>
            <a:r>
              <a:rPr lang="ko-KR" altLang="en-US" dirty="0" smtClean="0"/>
              <a:t>인 가구 이상부터는 계속 하락하는 추세임</a:t>
            </a:r>
            <a:endParaRPr lang="en-US" altLang="ko-KR" dirty="0" smtClean="0"/>
          </a:p>
          <a:p>
            <a:r>
              <a:rPr lang="ko-KR" altLang="en-US" b="1" u="sng" dirty="0" smtClean="0"/>
              <a:t>주택가격이 상승할수록 </a:t>
            </a:r>
            <a:r>
              <a:rPr lang="en-US" altLang="ko-KR" b="1" u="sng" dirty="0" smtClean="0"/>
              <a:t>1</a:t>
            </a:r>
            <a:r>
              <a:rPr lang="ko-KR" altLang="en-US" b="1" u="sng" dirty="0" err="1" smtClean="0"/>
              <a:t>인가구</a:t>
            </a:r>
            <a:r>
              <a:rPr lang="ko-KR" altLang="en-US" b="1" u="sng" dirty="0" smtClean="0"/>
              <a:t> 수 및 </a:t>
            </a:r>
            <a:r>
              <a:rPr lang="ko-KR" altLang="en-US" b="1" u="sng" dirty="0" err="1" smtClean="0"/>
              <a:t>무주택가구</a:t>
            </a:r>
            <a:r>
              <a:rPr lang="ko-KR" altLang="en-US" b="1" u="sng" dirty="0" smtClean="0"/>
              <a:t> 수가 증가하는 추이를 보임</a:t>
            </a:r>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223334" y="1268759"/>
            <a:ext cx="7304320" cy="5288705"/>
          </a:xfrm>
          <a:prstGeom prst="roundRect">
            <a:avLst>
              <a:gd name="adj" fmla="val 2656"/>
            </a:avLst>
          </a:prstGeom>
          <a:solidFill>
            <a:srgbClr val="FFFFFF">
              <a:shade val="85000"/>
            </a:srgbClr>
          </a:solidFill>
          <a:ln w="3175">
            <a:solidFill>
              <a:schemeClr val="tx1"/>
            </a:solidFill>
          </a:ln>
          <a:effectLst/>
        </p:spPr>
      </p:pic>
      <p:grpSp>
        <p:nvGrpSpPr>
          <p:cNvPr id="6" name="그룹 5"/>
          <p:cNvGrpSpPr/>
          <p:nvPr/>
        </p:nvGrpSpPr>
        <p:grpSpPr>
          <a:xfrm>
            <a:off x="7797866" y="1268760"/>
            <a:ext cx="3702942" cy="5288705"/>
            <a:chOff x="7797866" y="1268760"/>
            <a:chExt cx="3702942" cy="5288705"/>
          </a:xfrm>
        </p:grpSpPr>
        <p:pic>
          <p:nvPicPr>
            <p:cNvPr id="16" name="그림 15"/>
            <p:cNvPicPr>
              <a:picLocks noChangeAspect="1"/>
            </p:cNvPicPr>
            <p:nvPr/>
          </p:nvPicPr>
          <p:blipFill>
            <a:blip r:embed="rId3"/>
            <a:stretch>
              <a:fillRect/>
            </a:stretch>
          </p:blipFill>
          <p:spPr>
            <a:xfrm>
              <a:off x="7824192" y="1268760"/>
              <a:ext cx="3676616" cy="5288705"/>
            </a:xfrm>
            <a:prstGeom prst="roundRect">
              <a:avLst>
                <a:gd name="adj" fmla="val 4472"/>
              </a:avLst>
            </a:prstGeom>
            <a:solidFill>
              <a:srgbClr val="FFFFFF">
                <a:shade val="85000"/>
              </a:srgbClr>
            </a:solidFill>
            <a:ln w="3175">
              <a:solidFill>
                <a:schemeClr val="tx1"/>
              </a:solidFill>
            </a:ln>
            <a:effectLst/>
          </p:spPr>
        </p:pic>
        <p:sp>
          <p:nvSpPr>
            <p:cNvPr id="17" name="직사각형 16"/>
            <p:cNvSpPr/>
            <p:nvPr/>
          </p:nvSpPr>
          <p:spPr>
            <a:xfrm>
              <a:off x="8213759" y="1312790"/>
              <a:ext cx="270179" cy="5240664"/>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8213759" y="4336563"/>
              <a:ext cx="270179" cy="8967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8209134" y="3063887"/>
              <a:ext cx="270179" cy="41033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8204241" y="5237348"/>
              <a:ext cx="270179" cy="41033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797866" y="3068960"/>
              <a:ext cx="162030" cy="405265"/>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97866" y="5249281"/>
              <a:ext cx="162030" cy="405265"/>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797866" y="4346362"/>
              <a:ext cx="162030" cy="40526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797866" y="4797821"/>
              <a:ext cx="162030" cy="40526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07448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 name="그림 3"/>
          <p:cNvPicPr>
            <a:picLocks noChangeAspect="1"/>
          </p:cNvPicPr>
          <p:nvPr/>
        </p:nvPicPr>
        <p:blipFill>
          <a:blip r:embed="rId2"/>
          <a:stretch>
            <a:fillRect/>
          </a:stretch>
        </p:blipFill>
        <p:spPr>
          <a:xfrm>
            <a:off x="2194685" y="555844"/>
            <a:ext cx="7802630" cy="5895946"/>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995907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2387588" y="572145"/>
            <a:ext cx="7416824" cy="5770861"/>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4135500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5" name="그림 4"/>
          <p:cNvPicPr>
            <a:picLocks noChangeAspect="1"/>
          </p:cNvPicPr>
          <p:nvPr/>
        </p:nvPicPr>
        <p:blipFill>
          <a:blip r:embed="rId2"/>
          <a:stretch>
            <a:fillRect/>
          </a:stretch>
        </p:blipFill>
        <p:spPr>
          <a:xfrm>
            <a:off x="623392" y="1436986"/>
            <a:ext cx="10945216" cy="3984029"/>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223058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사각형: 둥근 모서리 14">
            <a:extLst>
              <a:ext uri="{FF2B5EF4-FFF2-40B4-BE49-F238E27FC236}">
                <a16:creationId xmlns:a16="http://schemas.microsoft.com/office/drawing/2014/main" id="{C21AEFB8-CEA5-2783-DE54-F80BC49A0A18}"/>
              </a:ext>
            </a:extLst>
          </p:cNvPr>
          <p:cNvSpPr/>
          <p:nvPr/>
        </p:nvSpPr>
        <p:spPr>
          <a:xfrm>
            <a:off x="256812" y="1973098"/>
            <a:ext cx="11678376" cy="4558720"/>
          </a:xfrm>
          <a:prstGeom prst="roundRect">
            <a:avLst>
              <a:gd name="adj" fmla="val 4061"/>
            </a:avLst>
          </a:prstGeom>
          <a:solidFill>
            <a:schemeClr val="bg2">
              <a:lumMod val="5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t>I. </a:t>
            </a:r>
            <a:r>
              <a:rPr lang="ko-KR" altLang="en-US" dirty="0" smtClean="0"/>
              <a:t>개요 </a:t>
            </a:r>
            <a:r>
              <a:rPr lang="en-US" altLang="ko-KR" dirty="0" smtClean="0"/>
              <a:t>- </a:t>
            </a:r>
            <a:r>
              <a:rPr lang="ko-KR" altLang="en-US" dirty="0" smtClean="0"/>
              <a:t>주제</a:t>
            </a:r>
            <a:endParaRPr lang="ko-KR" altLang="en-US" dirty="0"/>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a:t>
            </a: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1000"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rPr>
              <a:t>개요</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a:t>
            </a:r>
            <a:r>
              <a:rPr kumimoji="1" lang="en-US" altLang="ko-KR"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7" name="그림 16" descr="물, 음악, 어두운, 기타이(가) 표시된 사진&#10;&#10;자동 생성된 설명">
            <a:extLst>
              <a:ext uri="{FF2B5EF4-FFF2-40B4-BE49-F238E27FC236}">
                <a16:creationId xmlns:a16="http://schemas.microsoft.com/office/drawing/2014/main" id="{EF867C7D-ACC4-BA70-E6D6-5E5E7577492E}"/>
              </a:ext>
            </a:extLst>
          </p:cNvPr>
          <p:cNvPicPr>
            <a:picLocks noChangeAspect="1"/>
          </p:cNvPicPr>
          <p:nvPr/>
        </p:nvPicPr>
        <p:blipFill>
          <a:blip r:embed="rId2"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a:off x="4380394" y="1720048"/>
            <a:ext cx="3431212" cy="367789"/>
          </a:xfrm>
          <a:prstGeom prst="rect">
            <a:avLst/>
          </a:prstGeom>
        </p:spPr>
      </p:pic>
      <p:sp>
        <p:nvSpPr>
          <p:cNvPr id="38" name="사각형: 둥근 모서리 37">
            <a:extLst>
              <a:ext uri="{FF2B5EF4-FFF2-40B4-BE49-F238E27FC236}">
                <a16:creationId xmlns:a16="http://schemas.microsoft.com/office/drawing/2014/main" id="{82CB50B7-0864-21FB-70E6-C00DCD6282E0}"/>
              </a:ext>
            </a:extLst>
          </p:cNvPr>
          <p:cNvSpPr/>
          <p:nvPr/>
        </p:nvSpPr>
        <p:spPr>
          <a:xfrm>
            <a:off x="4331804" y="849071"/>
            <a:ext cx="3528392" cy="81159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E4D6DF7-3623-E0EB-46E3-CB2675747155}"/>
              </a:ext>
            </a:extLst>
          </p:cNvPr>
          <p:cNvSpPr txBox="1"/>
          <p:nvPr/>
        </p:nvSpPr>
        <p:spPr>
          <a:xfrm>
            <a:off x="5303154" y="1005153"/>
            <a:ext cx="1585692" cy="499432"/>
          </a:xfrm>
          <a:prstGeom prst="rect">
            <a:avLst/>
          </a:prstGeom>
          <a:noFill/>
          <a:ln>
            <a:noFill/>
          </a:ln>
        </p:spPr>
        <p:txBody>
          <a:bodyPr spcFirstLastPara="1" vert="horz" wrap="square" lIns="91425" tIns="91425" rIns="91425" bIns="91425" rtlCol="0" anchor="ctr" anchorCtr="0">
            <a:noAutofit/>
          </a:bodyPr>
          <a:lstStyle>
            <a:lvl1pPr lvl="0" indent="0" algn="ctr">
              <a:lnSpc>
                <a:spcPct val="120000"/>
              </a:lnSpc>
              <a:spcBef>
                <a:spcPts val="0"/>
              </a:spcBef>
              <a:spcAft>
                <a:spcPts val="0"/>
              </a:spcAft>
              <a:buSzPts val="1800"/>
              <a:buFont typeface="Arial" panose="020B0604020202020204" pitchFamily="34" charset="0"/>
              <a:buNone/>
              <a:defRPr sz="2400" b="1">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nSpc>
                <a:spcPct val="115000"/>
              </a:lnSpc>
              <a:spcBef>
                <a:spcPts val="0"/>
              </a:spcBef>
              <a:spcAft>
                <a:spcPts val="0"/>
              </a:spcAft>
              <a:buSzPts val="1400"/>
              <a:buFont typeface="Arial" panose="020B0604020202020204" pitchFamily="34" charset="0"/>
              <a:buChar char="○"/>
              <a:defRPr sz="2400"/>
            </a:lvl2pPr>
            <a:lvl3pPr marL="1371634" lvl="2" indent="-317508">
              <a:lnSpc>
                <a:spcPct val="115000"/>
              </a:lnSpc>
              <a:spcBef>
                <a:spcPts val="0"/>
              </a:spcBef>
              <a:spcAft>
                <a:spcPts val="0"/>
              </a:spcAft>
              <a:buSzPts val="1400"/>
              <a:buFont typeface="Arial" panose="020B0604020202020204" pitchFamily="34" charset="0"/>
              <a:buChar char="■"/>
              <a:defRPr sz="2000"/>
            </a:lvl3pPr>
            <a:lvl4pPr marL="1828846" lvl="3" indent="-317508">
              <a:lnSpc>
                <a:spcPct val="115000"/>
              </a:lnSpc>
              <a:spcBef>
                <a:spcPts val="0"/>
              </a:spcBef>
              <a:spcAft>
                <a:spcPts val="0"/>
              </a:spcAft>
              <a:buSzPts val="1400"/>
              <a:buFont typeface="Arial" panose="020B0604020202020204" pitchFamily="34" charset="0"/>
              <a:buChar char="●"/>
            </a:lvl4pPr>
            <a:lvl5pPr marL="2286057" lvl="4" indent="-317508">
              <a:lnSpc>
                <a:spcPct val="115000"/>
              </a:lnSpc>
              <a:spcBef>
                <a:spcPts val="0"/>
              </a:spcBef>
              <a:spcAft>
                <a:spcPts val="0"/>
              </a:spcAft>
              <a:buSzPts val="1400"/>
              <a:buFont typeface="Arial" panose="020B0604020202020204" pitchFamily="34" charset="0"/>
              <a:buChar char="○"/>
            </a:lvl5pPr>
            <a:lvl6pPr marL="2743269" lvl="5" indent="-317508">
              <a:lnSpc>
                <a:spcPct val="115000"/>
              </a:lnSpc>
              <a:spcBef>
                <a:spcPts val="0"/>
              </a:spcBef>
              <a:spcAft>
                <a:spcPts val="0"/>
              </a:spcAft>
              <a:buSzPts val="1400"/>
              <a:buFont typeface="Arial" panose="020B0604020202020204" pitchFamily="34" charset="0"/>
              <a:buChar char="■"/>
            </a:lvl6pPr>
            <a:lvl7pPr marL="3200480" lvl="6" indent="-317508">
              <a:lnSpc>
                <a:spcPct val="115000"/>
              </a:lnSpc>
              <a:spcBef>
                <a:spcPts val="0"/>
              </a:spcBef>
              <a:spcAft>
                <a:spcPts val="0"/>
              </a:spcAft>
              <a:buSzPts val="1400"/>
              <a:buFont typeface="Arial" panose="020B0604020202020204" pitchFamily="34" charset="0"/>
              <a:buChar char="●"/>
            </a:lvl7pPr>
            <a:lvl8pPr marL="3657691" lvl="7" indent="-317508">
              <a:lnSpc>
                <a:spcPct val="115000"/>
              </a:lnSpc>
              <a:spcBef>
                <a:spcPts val="0"/>
              </a:spcBef>
              <a:spcAft>
                <a:spcPts val="0"/>
              </a:spcAft>
              <a:buSzPts val="1400"/>
              <a:buFont typeface="Arial" panose="020B0604020202020204" pitchFamily="34" charset="0"/>
              <a:buChar char="○"/>
            </a:lvl8pPr>
            <a:lvl9pPr marL="4114903" lvl="8" indent="-317508">
              <a:lnSpc>
                <a:spcPct val="115000"/>
              </a:lnSpc>
              <a:spcBef>
                <a:spcPts val="0"/>
              </a:spcBef>
              <a:spcAft>
                <a:spcPts val="0"/>
              </a:spcAft>
              <a:buSzPts val="1400"/>
              <a:buFont typeface="Arial" panose="020B0604020202020204" pitchFamily="34" charset="0"/>
              <a:buChar char="■"/>
            </a:lvl9pPr>
          </a:lstStyle>
          <a:p>
            <a:r>
              <a:rPr lang="ko-KR" altLang="en-US" dirty="0"/>
              <a:t>부동산 가격</a:t>
            </a:r>
          </a:p>
        </p:txBody>
      </p:sp>
      <p:grpSp>
        <p:nvGrpSpPr>
          <p:cNvPr id="5" name="그룹 4"/>
          <p:cNvGrpSpPr/>
          <p:nvPr/>
        </p:nvGrpSpPr>
        <p:grpSpPr>
          <a:xfrm>
            <a:off x="443372" y="2158702"/>
            <a:ext cx="11305256" cy="4187512"/>
            <a:chOff x="479376" y="2420888"/>
            <a:chExt cx="11305256" cy="4187512"/>
          </a:xfrm>
        </p:grpSpPr>
        <p:grpSp>
          <p:nvGrpSpPr>
            <p:cNvPr id="4" name="그룹 3"/>
            <p:cNvGrpSpPr/>
            <p:nvPr/>
          </p:nvGrpSpPr>
          <p:grpSpPr>
            <a:xfrm>
              <a:off x="8256240" y="2420888"/>
              <a:ext cx="3528392" cy="4187512"/>
              <a:chOff x="8406796" y="2420888"/>
              <a:chExt cx="3528392" cy="4187512"/>
            </a:xfrm>
          </p:grpSpPr>
          <p:sp>
            <p:nvSpPr>
              <p:cNvPr id="15" name="사각형: 둥근 모서리 14">
                <a:extLst>
                  <a:ext uri="{FF2B5EF4-FFF2-40B4-BE49-F238E27FC236}">
                    <a16:creationId xmlns:a16="http://schemas.microsoft.com/office/drawing/2014/main" id="{C21AEFB8-CEA5-2783-DE54-F80BC49A0A18}"/>
                  </a:ext>
                </a:extLst>
              </p:cNvPr>
              <p:cNvSpPr/>
              <p:nvPr/>
            </p:nvSpPr>
            <p:spPr>
              <a:xfrm>
                <a:off x="8406796" y="2863984"/>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텍스트 개체 틀 11">
                <a:extLst>
                  <a:ext uri="{FF2B5EF4-FFF2-40B4-BE49-F238E27FC236}">
                    <a16:creationId xmlns:a16="http://schemas.microsoft.com/office/drawing/2014/main" id="{2FAF9B0D-FAF5-6287-2FA0-6FBDBBD4EC33}"/>
                  </a:ext>
                </a:extLst>
              </p:cNvPr>
              <p:cNvSpPr txBox="1">
                <a:spLocks/>
              </p:cNvSpPr>
              <p:nvPr/>
            </p:nvSpPr>
            <p:spPr>
              <a:xfrm>
                <a:off x="9639546" y="2420888"/>
                <a:ext cx="1062892"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400" b="1" u="sng" dirty="0">
                    <a:solidFill>
                      <a:schemeClr val="bg1">
                        <a:lumMod val="95000"/>
                      </a:schemeClr>
                    </a:solidFill>
                  </a:rPr>
                  <a:t>서비스</a:t>
                </a:r>
              </a:p>
            </p:txBody>
          </p:sp>
          <p:sp>
            <p:nvSpPr>
              <p:cNvPr id="27" name="텍스트 개체 틀 11">
                <a:extLst>
                  <a:ext uri="{FF2B5EF4-FFF2-40B4-BE49-F238E27FC236}">
                    <a16:creationId xmlns:a16="http://schemas.microsoft.com/office/drawing/2014/main" id="{E6A64F04-76F6-7375-436F-F054EDB71DA9}"/>
                  </a:ext>
                </a:extLst>
              </p:cNvPr>
              <p:cNvSpPr txBox="1">
                <a:spLocks/>
              </p:cNvSpPr>
              <p:nvPr/>
            </p:nvSpPr>
            <p:spPr>
              <a:xfrm>
                <a:off x="8904312" y="3036704"/>
                <a:ext cx="2742081" cy="791703"/>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000" b="1" dirty="0"/>
                  <a:t>미래 부동산 가격 예측을</a:t>
                </a:r>
                <a:endParaRPr lang="en-US" altLang="ko-KR" sz="2000" b="1" dirty="0"/>
              </a:p>
              <a:p>
                <a:pPr algn="ctr"/>
                <a:r>
                  <a:rPr lang="ko-KR" altLang="en-US" sz="2000" b="1" dirty="0"/>
                  <a:t>통한 매물 추천 서비스</a:t>
                </a:r>
              </a:p>
            </p:txBody>
          </p:sp>
          <p:pic>
            <p:nvPicPr>
              <p:cNvPr id="44" name="Picture 2" descr="C:\Users\user\Downloads\mockup-of-an-angled-iphone-12-pro-5010-el1.png">
                <a:extLst>
                  <a:ext uri="{FF2B5EF4-FFF2-40B4-BE49-F238E27FC236}">
                    <a16:creationId xmlns:a16="http://schemas.microsoft.com/office/drawing/2014/main" id="{0D852F1B-7074-8D06-F4A1-A4DF83BB3F7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9548895" y="4221088"/>
                <a:ext cx="1244195" cy="2139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그룹 1"/>
            <p:cNvGrpSpPr/>
            <p:nvPr/>
          </p:nvGrpSpPr>
          <p:grpSpPr>
            <a:xfrm>
              <a:off x="479376" y="2420888"/>
              <a:ext cx="3528392" cy="4187512"/>
              <a:chOff x="256813" y="2420888"/>
              <a:chExt cx="3528392" cy="4187512"/>
            </a:xfrm>
          </p:grpSpPr>
          <p:sp>
            <p:nvSpPr>
              <p:cNvPr id="13" name="사각형: 둥근 모서리 12">
                <a:extLst>
                  <a:ext uri="{FF2B5EF4-FFF2-40B4-BE49-F238E27FC236}">
                    <a16:creationId xmlns:a16="http://schemas.microsoft.com/office/drawing/2014/main" id="{9C4A7AA1-AF89-C8F5-316A-68E0613522FC}"/>
                  </a:ext>
                </a:extLst>
              </p:cNvPr>
              <p:cNvSpPr/>
              <p:nvPr/>
            </p:nvSpPr>
            <p:spPr>
              <a:xfrm>
                <a:off x="256813" y="2863984"/>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텍스트 개체 틀 11">
                <a:extLst>
                  <a:ext uri="{FF2B5EF4-FFF2-40B4-BE49-F238E27FC236}">
                    <a16:creationId xmlns:a16="http://schemas.microsoft.com/office/drawing/2014/main" id="{9C76BDC6-3D57-3AD9-C33A-08D203954C63}"/>
                  </a:ext>
                </a:extLst>
              </p:cNvPr>
              <p:cNvSpPr txBox="1">
                <a:spLocks/>
              </p:cNvSpPr>
              <p:nvPr/>
            </p:nvSpPr>
            <p:spPr>
              <a:xfrm>
                <a:off x="1489563" y="2420888"/>
                <a:ext cx="1062892"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400" b="1" u="sng" dirty="0">
                    <a:solidFill>
                      <a:schemeClr val="bg1">
                        <a:lumMod val="95000"/>
                      </a:schemeClr>
                    </a:solidFill>
                  </a:rPr>
                  <a:t>의문점</a:t>
                </a:r>
              </a:p>
            </p:txBody>
          </p:sp>
          <p:sp>
            <p:nvSpPr>
              <p:cNvPr id="21" name="텍스트 개체 틀 11">
                <a:extLst>
                  <a:ext uri="{FF2B5EF4-FFF2-40B4-BE49-F238E27FC236}">
                    <a16:creationId xmlns:a16="http://schemas.microsoft.com/office/drawing/2014/main" id="{1210A88F-8383-4F91-E0D3-ED7C8AB19E06}"/>
                  </a:ext>
                </a:extLst>
              </p:cNvPr>
              <p:cNvSpPr txBox="1">
                <a:spLocks/>
              </p:cNvSpPr>
              <p:nvPr/>
            </p:nvSpPr>
            <p:spPr>
              <a:xfrm>
                <a:off x="649969" y="3036704"/>
                <a:ext cx="2742081" cy="791703"/>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000" b="1" dirty="0"/>
                  <a:t>인구이동과 부동산 가격 사이의 연관성</a:t>
                </a:r>
              </a:p>
            </p:txBody>
          </p:sp>
          <p:pic>
            <p:nvPicPr>
              <p:cNvPr id="3074" name="Picture 2">
                <a:extLst>
                  <a:ext uri="{FF2B5EF4-FFF2-40B4-BE49-F238E27FC236}">
                    <a16:creationId xmlns:a16="http://schemas.microsoft.com/office/drawing/2014/main" id="{B11717E1-E06E-916A-3881-0B022AA29B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36" t="25246" r="21767" b="24242"/>
              <a:stretch/>
            </p:blipFill>
            <p:spPr bwMode="auto">
              <a:xfrm>
                <a:off x="1991120" y="5096555"/>
                <a:ext cx="1400930" cy="12637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5113A44-42F4-A2E7-A8A2-F22DA33849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 t="6790" r="4826" b="16990"/>
              <a:stretch/>
            </p:blipFill>
            <p:spPr bwMode="auto">
              <a:xfrm>
                <a:off x="649969" y="3970339"/>
                <a:ext cx="1479158" cy="1347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p:cNvGrpSpPr/>
            <p:nvPr/>
          </p:nvGrpSpPr>
          <p:grpSpPr>
            <a:xfrm>
              <a:off x="4367808" y="2420888"/>
              <a:ext cx="3528392" cy="4187512"/>
              <a:chOff x="4331804" y="2420888"/>
              <a:chExt cx="3528392" cy="4187512"/>
            </a:xfrm>
          </p:grpSpPr>
          <p:sp>
            <p:nvSpPr>
              <p:cNvPr id="14" name="사각형: 둥근 모서리 13">
                <a:extLst>
                  <a:ext uri="{FF2B5EF4-FFF2-40B4-BE49-F238E27FC236}">
                    <a16:creationId xmlns:a16="http://schemas.microsoft.com/office/drawing/2014/main" id="{551F3877-7735-F784-69A0-3B6FDB004BF7}"/>
                  </a:ext>
                </a:extLst>
              </p:cNvPr>
              <p:cNvSpPr/>
              <p:nvPr/>
            </p:nvSpPr>
            <p:spPr>
              <a:xfrm>
                <a:off x="4331804" y="2863984"/>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텍스트 개체 틀 11">
                <a:extLst>
                  <a:ext uri="{FF2B5EF4-FFF2-40B4-BE49-F238E27FC236}">
                    <a16:creationId xmlns:a16="http://schemas.microsoft.com/office/drawing/2014/main" id="{605B81EA-CDB1-612D-8226-F4F2BD650879}"/>
                  </a:ext>
                </a:extLst>
              </p:cNvPr>
              <p:cNvSpPr txBox="1">
                <a:spLocks/>
              </p:cNvSpPr>
              <p:nvPr/>
            </p:nvSpPr>
            <p:spPr>
              <a:xfrm>
                <a:off x="5564554" y="2420888"/>
                <a:ext cx="1062892"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400" b="1" u="sng" dirty="0">
                    <a:solidFill>
                      <a:schemeClr val="bg1">
                        <a:lumMod val="95000"/>
                      </a:schemeClr>
                    </a:solidFill>
                  </a:rPr>
                  <a:t>공부</a:t>
                </a:r>
              </a:p>
            </p:txBody>
          </p:sp>
          <p:sp>
            <p:nvSpPr>
              <p:cNvPr id="22" name="텍스트 개체 틀 11">
                <a:extLst>
                  <a:ext uri="{FF2B5EF4-FFF2-40B4-BE49-F238E27FC236}">
                    <a16:creationId xmlns:a16="http://schemas.microsoft.com/office/drawing/2014/main" id="{97209CCF-9994-300D-0030-AB594CB76D46}"/>
                  </a:ext>
                </a:extLst>
              </p:cNvPr>
              <p:cNvSpPr txBox="1">
                <a:spLocks/>
              </p:cNvSpPr>
              <p:nvPr/>
            </p:nvSpPr>
            <p:spPr>
              <a:xfrm>
                <a:off x="4690400" y="3036704"/>
                <a:ext cx="2811200" cy="791703"/>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000" b="1" dirty="0"/>
                  <a:t>경제</a:t>
                </a:r>
                <a:r>
                  <a:rPr lang="en-US" altLang="ko-KR" sz="2000" b="1" dirty="0"/>
                  <a:t>, </a:t>
                </a:r>
                <a:r>
                  <a:rPr lang="ko-KR" altLang="en-US" sz="2000" b="1" dirty="0"/>
                  <a:t>정치</a:t>
                </a:r>
                <a:r>
                  <a:rPr lang="en-US" altLang="ko-KR" sz="2000" b="1" dirty="0"/>
                  <a:t>, </a:t>
                </a:r>
                <a:r>
                  <a:rPr lang="ko-KR" altLang="en-US" sz="2000" b="1" dirty="0" smtClean="0"/>
                  <a:t>사회가 </a:t>
                </a:r>
                <a:endParaRPr lang="en-US" altLang="ko-KR" sz="2000" b="1" dirty="0" smtClean="0"/>
              </a:p>
              <a:p>
                <a:pPr algn="ctr"/>
                <a:r>
                  <a:rPr lang="ko-KR" altLang="en-US" sz="2000" b="1" dirty="0" smtClean="0"/>
                  <a:t>부동산 </a:t>
                </a:r>
                <a:r>
                  <a:rPr lang="ko-KR" altLang="en-US" sz="2000" b="1" dirty="0"/>
                  <a:t>가격에 끼치는 영향</a:t>
                </a:r>
              </a:p>
            </p:txBody>
          </p:sp>
          <p:grpSp>
            <p:nvGrpSpPr>
              <p:cNvPr id="51" name="그룹 50">
                <a:extLst>
                  <a:ext uri="{FF2B5EF4-FFF2-40B4-BE49-F238E27FC236}">
                    <a16:creationId xmlns:a16="http://schemas.microsoft.com/office/drawing/2014/main" id="{6650BDA7-5673-8FCE-B81D-DBB3DB6EB7E3}"/>
                  </a:ext>
                </a:extLst>
              </p:cNvPr>
              <p:cNvGrpSpPr/>
              <p:nvPr/>
            </p:nvGrpSpPr>
            <p:grpSpPr>
              <a:xfrm>
                <a:off x="4725549" y="4186843"/>
                <a:ext cx="2740902" cy="2173438"/>
                <a:chOff x="4660801" y="4186843"/>
                <a:chExt cx="2740902" cy="2173438"/>
              </a:xfrm>
            </p:grpSpPr>
            <p:pic>
              <p:nvPicPr>
                <p:cNvPr id="3084" name="Picture 12">
                  <a:extLst>
                    <a:ext uri="{FF2B5EF4-FFF2-40B4-BE49-F238E27FC236}">
                      <a16:creationId xmlns:a16="http://schemas.microsoft.com/office/drawing/2014/main" id="{1CABAB50-635D-C4C5-43FB-67AE4C9E3A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0801" y="4186843"/>
                  <a:ext cx="967944" cy="105462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olitical party vote election politics politicians - Culture, Religion &amp;  Festivals Icons">
                  <a:extLst>
                    <a:ext uri="{FF2B5EF4-FFF2-40B4-BE49-F238E27FC236}">
                      <a16:creationId xmlns:a16="http://schemas.microsoft.com/office/drawing/2014/main" id="{9667BCDF-39F9-E1D2-613E-E8F55FE6C9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248" y="5311305"/>
                  <a:ext cx="1048976" cy="104897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ocial Curved Lineal icon">
                  <a:extLst>
                    <a:ext uri="{FF2B5EF4-FFF2-40B4-BE49-F238E27FC236}">
                      <a16:creationId xmlns:a16="http://schemas.microsoft.com/office/drawing/2014/main" id="{08295AC2-EDF1-869F-C74D-9A159EB559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2727" y="4186843"/>
                  <a:ext cx="1048976" cy="1048976"/>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2912842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1307468" y="1160748"/>
            <a:ext cx="9577064" cy="4536504"/>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35910434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- 2</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1308000" y="1161000"/>
            <a:ext cx="9576000" cy="4536000"/>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25276822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- 1</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1308000" y="1161000"/>
            <a:ext cx="9576000" cy="4536000"/>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17713441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- 2</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1308000" y="1161000"/>
            <a:ext cx="9576000" cy="4536000"/>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42484895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 name="그림 3"/>
          <p:cNvPicPr>
            <a:picLocks noChangeAspect="1"/>
          </p:cNvPicPr>
          <p:nvPr/>
        </p:nvPicPr>
        <p:blipFill>
          <a:blip r:embed="rId2"/>
          <a:stretch>
            <a:fillRect/>
          </a:stretch>
        </p:blipFill>
        <p:spPr>
          <a:xfrm>
            <a:off x="1308000" y="1161000"/>
            <a:ext cx="9576000" cy="4536000"/>
          </a:xfrm>
          <a:prstGeom prst="roundRect">
            <a:avLst>
              <a:gd name="adj" fmla="val 1652"/>
            </a:avLst>
          </a:prstGeom>
          <a:solidFill>
            <a:srgbClr val="FFFFFF">
              <a:shade val="85000"/>
            </a:srgbClr>
          </a:solidFill>
          <a:ln w="3175">
            <a:solidFill>
              <a:schemeClr val="tx1"/>
            </a:solidFill>
          </a:ln>
          <a:effectLst/>
        </p:spPr>
      </p:pic>
    </p:spTree>
    <p:extLst>
      <p:ext uri="{BB962C8B-B14F-4D97-AF65-F5344CB8AC3E}">
        <p14:creationId xmlns:p14="http://schemas.microsoft.com/office/powerpoint/2010/main" val="1260588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5" name="그룹 4"/>
          <p:cNvGrpSpPr/>
          <p:nvPr/>
        </p:nvGrpSpPr>
        <p:grpSpPr>
          <a:xfrm>
            <a:off x="2387588" y="-1440060"/>
            <a:ext cx="7416824" cy="9738120"/>
            <a:chOff x="2387588" y="-1440060"/>
            <a:chExt cx="7416824" cy="9738120"/>
          </a:xfrm>
        </p:grpSpPr>
        <p:pic>
          <p:nvPicPr>
            <p:cNvPr id="3" name="그림 2"/>
            <p:cNvPicPr>
              <a:picLocks noChangeAspect="1"/>
            </p:cNvPicPr>
            <p:nvPr/>
          </p:nvPicPr>
          <p:blipFill>
            <a:blip r:embed="rId2"/>
            <a:stretch>
              <a:fillRect/>
            </a:stretch>
          </p:blipFill>
          <p:spPr>
            <a:xfrm>
              <a:off x="2387588" y="-1440060"/>
              <a:ext cx="7416824" cy="9738120"/>
            </a:xfrm>
            <a:prstGeom prst="rect">
              <a:avLst/>
            </a:prstGeom>
          </p:spPr>
        </p:pic>
        <p:sp>
          <p:nvSpPr>
            <p:cNvPr id="10" name="직사각형 9"/>
            <p:cNvSpPr/>
            <p:nvPr/>
          </p:nvSpPr>
          <p:spPr>
            <a:xfrm>
              <a:off x="3575720" y="-1358900"/>
              <a:ext cx="323180" cy="9452500"/>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2519108" y="5517232"/>
              <a:ext cx="726779" cy="261209"/>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2752310" y="6550223"/>
              <a:ext cx="493577" cy="19114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752310" y="7076469"/>
              <a:ext cx="493577" cy="19114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519108" y="4465342"/>
              <a:ext cx="726779" cy="261209"/>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2519108" y="3413452"/>
              <a:ext cx="726779" cy="261209"/>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762619" y="844507"/>
              <a:ext cx="483268" cy="261209"/>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2752310" y="2404699"/>
              <a:ext cx="493577" cy="19114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2523240" y="2958140"/>
              <a:ext cx="722647" cy="19114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9487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6" name="그룹 5"/>
          <p:cNvGrpSpPr/>
          <p:nvPr/>
        </p:nvGrpSpPr>
        <p:grpSpPr>
          <a:xfrm>
            <a:off x="242032" y="-4253540"/>
            <a:ext cx="11707936" cy="15365079"/>
            <a:chOff x="242032" y="-4253540"/>
            <a:chExt cx="11707936" cy="15365079"/>
          </a:xfrm>
        </p:grpSpPr>
        <p:pic>
          <p:nvPicPr>
            <p:cNvPr id="4" name="그림 3"/>
            <p:cNvPicPr>
              <a:picLocks noChangeAspect="1"/>
            </p:cNvPicPr>
            <p:nvPr/>
          </p:nvPicPr>
          <p:blipFill>
            <a:blip r:embed="rId2"/>
            <a:stretch>
              <a:fillRect/>
            </a:stretch>
          </p:blipFill>
          <p:spPr>
            <a:xfrm>
              <a:off x="242032" y="-4253540"/>
              <a:ext cx="11707936" cy="15365079"/>
            </a:xfrm>
            <a:prstGeom prst="rect">
              <a:avLst/>
            </a:prstGeom>
          </p:spPr>
        </p:pic>
        <p:sp>
          <p:nvSpPr>
            <p:cNvPr id="17" name="직사각형 16"/>
            <p:cNvSpPr/>
            <p:nvPr/>
          </p:nvSpPr>
          <p:spPr>
            <a:xfrm>
              <a:off x="2076477" y="-4057650"/>
              <a:ext cx="402448" cy="14974050"/>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839416" y="8507894"/>
              <a:ext cx="792088" cy="393714"/>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425655" y="9189640"/>
              <a:ext cx="1205849" cy="393714"/>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36747" y="7836842"/>
              <a:ext cx="1294757" cy="393714"/>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580887" y="7165790"/>
              <a:ext cx="1050617" cy="393714"/>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4842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7" name="그림 6"/>
          <p:cNvPicPr>
            <a:picLocks noChangeAspect="1"/>
          </p:cNvPicPr>
          <p:nvPr/>
        </p:nvPicPr>
        <p:blipFill>
          <a:blip r:embed="rId2"/>
          <a:stretch>
            <a:fillRect/>
          </a:stretch>
        </p:blipFill>
        <p:spPr>
          <a:xfrm>
            <a:off x="292825" y="-4202746"/>
            <a:ext cx="11606349" cy="15263491"/>
          </a:xfrm>
          <a:prstGeom prst="rect">
            <a:avLst/>
          </a:prstGeom>
        </p:spPr>
      </p:pic>
    </p:spTree>
    <p:extLst>
      <p:ext uri="{BB962C8B-B14F-4D97-AF65-F5344CB8AC3E}">
        <p14:creationId xmlns:p14="http://schemas.microsoft.com/office/powerpoint/2010/main" val="27096873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4" name="그룹 3"/>
          <p:cNvGrpSpPr/>
          <p:nvPr/>
        </p:nvGrpSpPr>
        <p:grpSpPr>
          <a:xfrm>
            <a:off x="442124" y="1323681"/>
            <a:ext cx="11307753" cy="4210638"/>
            <a:chOff x="442124" y="1323681"/>
            <a:chExt cx="11307753" cy="4210638"/>
          </a:xfrm>
        </p:grpSpPr>
        <p:pic>
          <p:nvPicPr>
            <p:cNvPr id="6" name="그림 5"/>
            <p:cNvPicPr>
              <a:picLocks noChangeAspect="1"/>
            </p:cNvPicPr>
            <p:nvPr/>
          </p:nvPicPr>
          <p:blipFill>
            <a:blip r:embed="rId2"/>
            <a:stretch>
              <a:fillRect/>
            </a:stretch>
          </p:blipFill>
          <p:spPr>
            <a:xfrm>
              <a:off x="442124" y="1323681"/>
              <a:ext cx="11307753" cy="4210638"/>
            </a:xfrm>
            <a:prstGeom prst="roundRect">
              <a:avLst>
                <a:gd name="adj" fmla="val 3708"/>
              </a:avLst>
            </a:prstGeom>
            <a:solidFill>
              <a:srgbClr val="FFFFFF">
                <a:shade val="85000"/>
              </a:srgbClr>
            </a:solidFill>
            <a:ln>
              <a:noFill/>
            </a:ln>
            <a:effectLst/>
          </p:spPr>
        </p:pic>
        <p:sp>
          <p:nvSpPr>
            <p:cNvPr id="9" name="직사각형 8"/>
            <p:cNvSpPr/>
            <p:nvPr/>
          </p:nvSpPr>
          <p:spPr>
            <a:xfrm>
              <a:off x="2359204" y="1412777"/>
              <a:ext cx="432048" cy="4032448"/>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10416480" y="1412777"/>
              <a:ext cx="432048" cy="4032448"/>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rot="5400000">
              <a:off x="5341114" y="-1415102"/>
              <a:ext cx="617592" cy="1039723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rot="5400000">
              <a:off x="5341114" y="-2142803"/>
              <a:ext cx="617592" cy="10397236"/>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89370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5" name="그룹 4"/>
          <p:cNvGrpSpPr/>
          <p:nvPr/>
        </p:nvGrpSpPr>
        <p:grpSpPr>
          <a:xfrm>
            <a:off x="64254" y="-4424968"/>
            <a:ext cx="12063492" cy="15707936"/>
            <a:chOff x="64254" y="-4424968"/>
            <a:chExt cx="12063492" cy="15707936"/>
          </a:xfrm>
        </p:grpSpPr>
        <p:pic>
          <p:nvPicPr>
            <p:cNvPr id="3" name="그림 2"/>
            <p:cNvPicPr>
              <a:picLocks noChangeAspect="1"/>
            </p:cNvPicPr>
            <p:nvPr/>
          </p:nvPicPr>
          <p:blipFill>
            <a:blip r:embed="rId2"/>
            <a:stretch>
              <a:fillRect/>
            </a:stretch>
          </p:blipFill>
          <p:spPr>
            <a:xfrm>
              <a:off x="64254" y="-4424968"/>
              <a:ext cx="12063492" cy="15707936"/>
            </a:xfrm>
            <a:prstGeom prst="rect">
              <a:avLst/>
            </a:prstGeom>
          </p:spPr>
        </p:pic>
        <p:sp>
          <p:nvSpPr>
            <p:cNvPr id="15" name="직사각형 14"/>
            <p:cNvSpPr/>
            <p:nvPr/>
          </p:nvSpPr>
          <p:spPr>
            <a:xfrm>
              <a:off x="2171700" y="-4275856"/>
              <a:ext cx="285750" cy="15049423"/>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rot="5400000">
              <a:off x="269218" y="7317718"/>
              <a:ext cx="2038350" cy="2338114"/>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4535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사각형: 둥근 모서리 14">
            <a:extLst>
              <a:ext uri="{FF2B5EF4-FFF2-40B4-BE49-F238E27FC236}">
                <a16:creationId xmlns:a16="http://schemas.microsoft.com/office/drawing/2014/main" id="{C21AEFB8-CEA5-2783-DE54-F80BC49A0A18}"/>
              </a:ext>
            </a:extLst>
          </p:cNvPr>
          <p:cNvSpPr/>
          <p:nvPr/>
        </p:nvSpPr>
        <p:spPr>
          <a:xfrm>
            <a:off x="256812" y="2182648"/>
            <a:ext cx="11678376" cy="4558720"/>
          </a:xfrm>
          <a:prstGeom prst="roundRect">
            <a:avLst>
              <a:gd name="adj" fmla="val 4061"/>
            </a:avLst>
          </a:prstGeom>
          <a:solidFill>
            <a:schemeClr val="bg2">
              <a:lumMod val="5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범위</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sp>
        <p:nvSpPr>
          <p:cNvPr id="34" name="사각형: 둥근 모서리 14">
            <a:extLst>
              <a:ext uri="{FF2B5EF4-FFF2-40B4-BE49-F238E27FC236}">
                <a16:creationId xmlns:a16="http://schemas.microsoft.com/office/drawing/2014/main" id="{C21AEFB8-CEA5-2783-DE54-F80BC49A0A18}"/>
              </a:ext>
            </a:extLst>
          </p:cNvPr>
          <p:cNvSpPr/>
          <p:nvPr/>
        </p:nvSpPr>
        <p:spPr>
          <a:xfrm>
            <a:off x="2783631" y="793995"/>
            <a:ext cx="6624738" cy="1108883"/>
          </a:xfrm>
          <a:prstGeom prst="roundRect">
            <a:avLst>
              <a:gd name="adj" fmla="val 9284"/>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3044122" y="932938"/>
            <a:ext cx="6103754" cy="830997"/>
          </a:xfrm>
          <a:prstGeom prst="rect">
            <a:avLst/>
          </a:prstGeom>
        </p:spPr>
        <p:txBody>
          <a:bodyPr wrap="square">
            <a:spAutoFit/>
          </a:bodyPr>
          <a:lstStyle/>
          <a:p>
            <a:pPr algn="ctr"/>
            <a:r>
              <a:rPr lang="ko-KR" altLang="en-US" sz="2400" b="1" dirty="0" smtClean="0">
                <a:latin typeface="Pretendard" panose="02000503000000020004" pitchFamily="50" charset="-127"/>
                <a:ea typeface="Pretendard" panose="02000503000000020004" pitchFamily="50" charset="-127"/>
                <a:cs typeface="Pretendard" panose="02000503000000020004" pitchFamily="50" charset="-127"/>
              </a:rPr>
              <a:t>미래 </a:t>
            </a:r>
            <a:r>
              <a:rPr lang="ko-KR" altLang="en-US" sz="2400" b="1" dirty="0">
                <a:latin typeface="Pretendard" panose="02000503000000020004" pitchFamily="50" charset="-127"/>
                <a:ea typeface="Pretendard" panose="02000503000000020004" pitchFamily="50" charset="-127"/>
                <a:cs typeface="Pretendard" panose="02000503000000020004" pitchFamily="50" charset="-127"/>
              </a:rPr>
              <a:t>평균매매가격 </a:t>
            </a:r>
            <a:r>
              <a:rPr lang="ko-KR" altLang="en-US" sz="2400" b="1" dirty="0" smtClean="0">
                <a:latin typeface="Pretendard" panose="02000503000000020004" pitchFamily="50" charset="-127"/>
                <a:ea typeface="Pretendard" panose="02000503000000020004" pitchFamily="50" charset="-127"/>
                <a:cs typeface="Pretendard" panose="02000503000000020004" pitchFamily="50" charset="-127"/>
              </a:rPr>
              <a:t>예측</a:t>
            </a:r>
            <a:endParaRPr lang="en-US" altLang="ko-KR" sz="2400" b="1" dirty="0" smtClean="0">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2400" b="1"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2400" b="1" dirty="0" smtClean="0">
                <a:latin typeface="Pretendard" panose="02000503000000020004" pitchFamily="50" charset="-127"/>
                <a:ea typeface="Pretendard" panose="02000503000000020004" pitchFamily="50" charset="-127"/>
                <a:cs typeface="Pretendard" panose="02000503000000020004" pitchFamily="50" charset="-127"/>
              </a:rPr>
              <a:t>평균매매가격을 </a:t>
            </a:r>
            <a:r>
              <a:rPr lang="ko-KR" altLang="en-US" sz="2400" b="1" dirty="0">
                <a:latin typeface="Pretendard" panose="02000503000000020004" pitchFamily="50" charset="-127"/>
                <a:ea typeface="Pretendard" panose="02000503000000020004" pitchFamily="50" charset="-127"/>
                <a:cs typeface="Pretendard" panose="02000503000000020004" pitchFamily="50" charset="-127"/>
              </a:rPr>
              <a:t>기준으로 </a:t>
            </a:r>
            <a:r>
              <a:rPr lang="ko-KR" altLang="en-US" sz="2400" b="1" dirty="0" smtClean="0">
                <a:latin typeface="Pretendard" panose="02000503000000020004" pitchFamily="50" charset="-127"/>
                <a:ea typeface="Pretendard" panose="02000503000000020004" pitchFamily="50" charset="-127"/>
                <a:cs typeface="Pretendard" panose="02000503000000020004" pitchFamily="50" charset="-127"/>
              </a:rPr>
              <a:t>평균 상승률 적용 기반</a:t>
            </a:r>
            <a:r>
              <a:rPr lang="en-US" altLang="ko-KR" sz="2400" b="1"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2400" b="1"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5" name="그림 34" descr="물, 음악, 어두운, 기타이(가) 표시된 사진&#10;&#10;자동 생성된 설명">
            <a:extLst>
              <a:ext uri="{FF2B5EF4-FFF2-40B4-BE49-F238E27FC236}">
                <a16:creationId xmlns:a16="http://schemas.microsoft.com/office/drawing/2014/main" id="{EF867C7D-ACC4-BA70-E6D6-5E5E7577492E}"/>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flipV="1">
            <a:off x="4200904" y="1846262"/>
            <a:ext cx="3790192" cy="379423"/>
          </a:xfrm>
          <a:prstGeom prst="rect">
            <a:avLst/>
          </a:prstGeom>
        </p:spPr>
      </p:pic>
      <p:sp>
        <p:nvSpPr>
          <p:cNvPr id="30" name="사각형: 둥근 모서리 13">
            <a:extLst>
              <a:ext uri="{FF2B5EF4-FFF2-40B4-BE49-F238E27FC236}">
                <a16:creationId xmlns:a16="http://schemas.microsoft.com/office/drawing/2014/main" id="{551F3877-7735-F784-69A0-3B6FDB004BF7}"/>
              </a:ext>
            </a:extLst>
          </p:cNvPr>
          <p:cNvSpPr/>
          <p:nvPr/>
        </p:nvSpPr>
        <p:spPr>
          <a:xfrm>
            <a:off x="4331804" y="2811348"/>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텍스트 개체 틀 11">
            <a:extLst>
              <a:ext uri="{FF2B5EF4-FFF2-40B4-BE49-F238E27FC236}">
                <a16:creationId xmlns:a16="http://schemas.microsoft.com/office/drawing/2014/main" id="{605B81EA-CDB1-612D-8226-F4F2BD650879}"/>
              </a:ext>
            </a:extLst>
          </p:cNvPr>
          <p:cNvSpPr txBox="1">
            <a:spLocks/>
          </p:cNvSpPr>
          <p:nvPr/>
        </p:nvSpPr>
        <p:spPr>
          <a:xfrm>
            <a:off x="5389951" y="2368252"/>
            <a:ext cx="1412098"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200" b="1" u="sng" dirty="0" smtClean="0">
                <a:solidFill>
                  <a:schemeClr val="bg1">
                    <a:lumMod val="95000"/>
                  </a:schemeClr>
                </a:solidFill>
              </a:rPr>
              <a:t>대상 객체</a:t>
            </a:r>
            <a:endParaRPr lang="ko-KR" altLang="en-US" sz="2200" b="1" u="sng" dirty="0">
              <a:solidFill>
                <a:schemeClr val="bg1">
                  <a:lumMod val="95000"/>
                </a:schemeClr>
              </a:solidFill>
            </a:endParaRPr>
          </a:p>
        </p:txBody>
      </p:sp>
      <p:grpSp>
        <p:nvGrpSpPr>
          <p:cNvPr id="23" name="그룹 22"/>
          <p:cNvGrpSpPr/>
          <p:nvPr/>
        </p:nvGrpSpPr>
        <p:grpSpPr>
          <a:xfrm>
            <a:off x="6487610" y="4597431"/>
            <a:ext cx="1255286" cy="1887997"/>
            <a:chOff x="6456040" y="4612681"/>
            <a:chExt cx="1255286" cy="1887997"/>
          </a:xfrm>
        </p:grpSpPr>
        <p:sp>
          <p:nvSpPr>
            <p:cNvPr id="37" name="직사각형 36"/>
            <p:cNvSpPr/>
            <p:nvPr/>
          </p:nvSpPr>
          <p:spPr>
            <a:xfrm>
              <a:off x="6659528" y="6100568"/>
              <a:ext cx="848310" cy="400110"/>
            </a:xfrm>
            <a:prstGeom prst="rect">
              <a:avLst/>
            </a:prstGeom>
          </p:spPr>
          <p:txBody>
            <a:bodyPr wrap="none">
              <a:spAutoFit/>
            </a:bodyPr>
            <a:lstStyle/>
            <a:p>
              <a:pPr algn="ct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아파트</a:t>
              </a:r>
              <a:endPar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7" name="그림 6"/>
            <p:cNvPicPr>
              <a:picLocks noChangeAspect="1"/>
            </p:cNvPicPr>
            <p:nvPr/>
          </p:nvPicPr>
          <p:blipFill rotWithShape="1">
            <a:blip r:embed="rId4"/>
            <a:srcRect l="4647" r="6146"/>
            <a:stretch/>
          </p:blipFill>
          <p:spPr>
            <a:xfrm>
              <a:off x="6456040" y="4612681"/>
              <a:ext cx="1255286" cy="1407164"/>
            </a:xfrm>
            <a:prstGeom prst="rect">
              <a:avLst/>
            </a:prstGeom>
          </p:spPr>
        </p:pic>
      </p:grpSp>
      <p:grpSp>
        <p:nvGrpSpPr>
          <p:cNvPr id="16" name="그룹 15"/>
          <p:cNvGrpSpPr/>
          <p:nvPr/>
        </p:nvGrpSpPr>
        <p:grpSpPr>
          <a:xfrm>
            <a:off x="4449105" y="4957494"/>
            <a:ext cx="1742088" cy="1527934"/>
            <a:chOff x="4417535" y="4972744"/>
            <a:chExt cx="1742088" cy="1527934"/>
          </a:xfrm>
        </p:grpSpPr>
        <p:sp>
          <p:nvSpPr>
            <p:cNvPr id="41" name="직사각형 40"/>
            <p:cNvSpPr/>
            <p:nvPr/>
          </p:nvSpPr>
          <p:spPr>
            <a:xfrm>
              <a:off x="4753817" y="6100568"/>
              <a:ext cx="1069525" cy="400110"/>
            </a:xfrm>
            <a:prstGeom prst="rect">
              <a:avLst/>
            </a:prstGeom>
          </p:spPr>
          <p:txBody>
            <a:bodyPr wrap="none">
              <a:spAutoFit/>
            </a:bodyPr>
            <a:lstStyle/>
            <a:p>
              <a:pPr algn="ct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단독주택</a:t>
              </a:r>
              <a:endPar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9" name="그림 8"/>
            <p:cNvPicPr>
              <a:picLocks noChangeAspect="1"/>
            </p:cNvPicPr>
            <p:nvPr/>
          </p:nvPicPr>
          <p:blipFill rotWithShape="1">
            <a:blip r:embed="rId5"/>
            <a:srcRect l="5104" r="5104"/>
            <a:stretch/>
          </p:blipFill>
          <p:spPr>
            <a:xfrm>
              <a:off x="4417535" y="4972744"/>
              <a:ext cx="1742088" cy="1047101"/>
            </a:xfrm>
            <a:prstGeom prst="rect">
              <a:avLst/>
            </a:prstGeom>
          </p:spPr>
        </p:pic>
      </p:grpSp>
      <p:grpSp>
        <p:nvGrpSpPr>
          <p:cNvPr id="12" name="그룹 11"/>
          <p:cNvGrpSpPr/>
          <p:nvPr/>
        </p:nvGrpSpPr>
        <p:grpSpPr>
          <a:xfrm>
            <a:off x="5020555" y="3109365"/>
            <a:ext cx="2150890" cy="1549966"/>
            <a:chOff x="4956933" y="3162001"/>
            <a:chExt cx="2150890" cy="1549966"/>
          </a:xfrm>
        </p:grpSpPr>
        <p:sp>
          <p:nvSpPr>
            <p:cNvPr id="40" name="직사각형 39"/>
            <p:cNvSpPr/>
            <p:nvPr/>
          </p:nvSpPr>
          <p:spPr>
            <a:xfrm>
              <a:off x="5497616" y="4311857"/>
              <a:ext cx="1069525" cy="400110"/>
            </a:xfrm>
            <a:prstGeom prst="rect">
              <a:avLst/>
            </a:prstGeom>
          </p:spPr>
          <p:txBody>
            <a:bodyPr wrap="none">
              <a:spAutoFit/>
            </a:bodyPr>
            <a:lstStyle/>
            <a:p>
              <a:pPr algn="ct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연립주택</a:t>
              </a:r>
              <a:endPar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1" name="그림 10"/>
            <p:cNvPicPr>
              <a:picLocks noChangeAspect="1"/>
            </p:cNvPicPr>
            <p:nvPr/>
          </p:nvPicPr>
          <p:blipFill rotWithShape="1">
            <a:blip r:embed="rId6"/>
            <a:srcRect t="24095" b="24095"/>
            <a:stretch/>
          </p:blipFill>
          <p:spPr>
            <a:xfrm>
              <a:off x="4956933" y="3162001"/>
              <a:ext cx="2150890" cy="1114362"/>
            </a:xfrm>
            <a:prstGeom prst="rect">
              <a:avLst/>
            </a:prstGeom>
          </p:spPr>
        </p:pic>
      </p:grpSp>
      <p:sp>
        <p:nvSpPr>
          <p:cNvPr id="32" name="사각형: 둥근 모서리 14">
            <a:extLst>
              <a:ext uri="{FF2B5EF4-FFF2-40B4-BE49-F238E27FC236}">
                <a16:creationId xmlns:a16="http://schemas.microsoft.com/office/drawing/2014/main" id="{C21AEFB8-CEA5-2783-DE54-F80BC49A0A18}"/>
              </a:ext>
            </a:extLst>
          </p:cNvPr>
          <p:cNvSpPr/>
          <p:nvPr/>
        </p:nvSpPr>
        <p:spPr>
          <a:xfrm>
            <a:off x="8148228" y="2811348"/>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텍스트 개체 틀 11">
            <a:extLst>
              <a:ext uri="{FF2B5EF4-FFF2-40B4-BE49-F238E27FC236}">
                <a16:creationId xmlns:a16="http://schemas.microsoft.com/office/drawing/2014/main" id="{2FAF9B0D-FAF5-6287-2FA0-6FBDBBD4EC33}"/>
              </a:ext>
            </a:extLst>
          </p:cNvPr>
          <p:cNvSpPr txBox="1">
            <a:spLocks/>
          </p:cNvSpPr>
          <p:nvPr/>
        </p:nvSpPr>
        <p:spPr>
          <a:xfrm>
            <a:off x="9235925" y="2368252"/>
            <a:ext cx="1352998"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200" b="1" u="sng" dirty="0" smtClean="0">
                <a:solidFill>
                  <a:schemeClr val="bg1">
                    <a:lumMod val="95000"/>
                  </a:schemeClr>
                </a:solidFill>
              </a:rPr>
              <a:t>지리 범위</a:t>
            </a:r>
            <a:endParaRPr lang="ko-KR" altLang="en-US" sz="2200" b="1" u="sng" dirty="0">
              <a:solidFill>
                <a:schemeClr val="bg1">
                  <a:lumMod val="95000"/>
                </a:schemeClr>
              </a:solidFill>
            </a:endParaRPr>
          </a:p>
        </p:txBody>
      </p:sp>
      <p:sp>
        <p:nvSpPr>
          <p:cNvPr id="42" name="직사각형 41"/>
          <p:cNvSpPr/>
          <p:nvPr/>
        </p:nvSpPr>
        <p:spPr>
          <a:xfrm>
            <a:off x="8164065" y="5540101"/>
            <a:ext cx="3496719" cy="1015663"/>
          </a:xfrm>
          <a:prstGeom prst="rect">
            <a:avLst/>
          </a:prstGeom>
        </p:spPr>
        <p:txBody>
          <a:bodyPr wrap="none">
            <a:spAutoFit/>
          </a:bodyPr>
          <a:lstStyle/>
          <a:p>
            <a:pPr algn="ct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서울특별시 </a:t>
            </a:r>
            <a:endPar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(25</a:t>
            </a: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개구 </a:t>
            </a:r>
            <a:r>
              <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or </a:t>
            </a:r>
            <a:r>
              <a:rPr lang="ko-KR" altLang="en-US" sz="2000" dirty="0" err="1"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한강기준</a:t>
            </a: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 강북</a:t>
            </a:r>
            <a:r>
              <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강남</a:t>
            </a:r>
            <a:r>
              <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시간이 남으면 경기도</a:t>
            </a:r>
            <a:r>
              <a:rPr lang="en-US" altLang="ko-KR"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20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인천 추가</a:t>
            </a:r>
            <a:endPar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034" name="Picture 10" descr="서울특별시 건설알림이"/>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6105" y="2873930"/>
            <a:ext cx="3292639" cy="2699594"/>
          </a:xfrm>
          <a:prstGeom prst="rect">
            <a:avLst/>
          </a:prstGeom>
          <a:noFill/>
          <a:extLst>
            <a:ext uri="{909E8E84-426E-40DD-AFC4-6F175D3DCCD1}">
              <a14:hiddenFill xmlns:a14="http://schemas.microsoft.com/office/drawing/2010/main">
                <a:solidFill>
                  <a:srgbClr val="FFFFFF"/>
                </a:solidFill>
              </a14:hiddenFill>
            </a:ext>
          </a:extLst>
        </p:spPr>
      </p:pic>
      <p:sp>
        <p:nvSpPr>
          <p:cNvPr id="28" name="사각형: 둥근 모서리 12">
            <a:extLst>
              <a:ext uri="{FF2B5EF4-FFF2-40B4-BE49-F238E27FC236}">
                <a16:creationId xmlns:a16="http://schemas.microsoft.com/office/drawing/2014/main" id="{9C4A7AA1-AF89-C8F5-316A-68E0613522FC}"/>
              </a:ext>
            </a:extLst>
          </p:cNvPr>
          <p:cNvSpPr/>
          <p:nvPr/>
        </p:nvSpPr>
        <p:spPr>
          <a:xfrm>
            <a:off x="515380" y="2811348"/>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텍스트 개체 틀 11">
            <a:extLst>
              <a:ext uri="{FF2B5EF4-FFF2-40B4-BE49-F238E27FC236}">
                <a16:creationId xmlns:a16="http://schemas.microsoft.com/office/drawing/2014/main" id="{9C76BDC6-3D57-3AD9-C33A-08D203954C63}"/>
              </a:ext>
            </a:extLst>
          </p:cNvPr>
          <p:cNvSpPr txBox="1">
            <a:spLocks/>
          </p:cNvSpPr>
          <p:nvPr/>
        </p:nvSpPr>
        <p:spPr>
          <a:xfrm>
            <a:off x="1560534" y="2368252"/>
            <a:ext cx="1438085"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200" b="1" u="sng" dirty="0" smtClean="0">
                <a:solidFill>
                  <a:schemeClr val="bg1">
                    <a:lumMod val="95000"/>
                  </a:schemeClr>
                </a:solidFill>
              </a:rPr>
              <a:t>시간 범위</a:t>
            </a:r>
            <a:endParaRPr lang="ko-KR" altLang="en-US" sz="2200" b="1" u="sng" dirty="0">
              <a:solidFill>
                <a:schemeClr val="bg1">
                  <a:lumMod val="95000"/>
                </a:schemeClr>
              </a:solidFill>
            </a:endParaRPr>
          </a:p>
        </p:txBody>
      </p:sp>
      <p:sp>
        <p:nvSpPr>
          <p:cNvPr id="4" name="직사각형 3"/>
          <p:cNvSpPr/>
          <p:nvPr/>
        </p:nvSpPr>
        <p:spPr>
          <a:xfrm>
            <a:off x="1339254" y="2811348"/>
            <a:ext cx="1880644" cy="400110"/>
          </a:xfrm>
          <a:prstGeom prst="rect">
            <a:avLst/>
          </a:prstGeom>
        </p:spPr>
        <p:txBody>
          <a:bodyPr wrap="none">
            <a:spAutoFit/>
          </a:bodyPr>
          <a:lstStyle/>
          <a:p>
            <a:pPr algn="ctr"/>
            <a:r>
              <a:rPr lang="en-US" altLang="ko-KR"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2013 ~ 2023</a:t>
            </a:r>
            <a:r>
              <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년</a:t>
            </a:r>
          </a:p>
        </p:txBody>
      </p:sp>
      <p:grpSp>
        <p:nvGrpSpPr>
          <p:cNvPr id="83" name="그룹 82"/>
          <p:cNvGrpSpPr/>
          <p:nvPr/>
        </p:nvGrpSpPr>
        <p:grpSpPr>
          <a:xfrm>
            <a:off x="1444745" y="3355474"/>
            <a:ext cx="1669663" cy="3200290"/>
            <a:chOff x="1175599" y="2924944"/>
            <a:chExt cx="1669663" cy="3200290"/>
          </a:xfrm>
        </p:grpSpPr>
        <p:sp>
          <p:nvSpPr>
            <p:cNvPr id="26" name="직사각형 25"/>
            <p:cNvSpPr/>
            <p:nvPr/>
          </p:nvSpPr>
          <p:spPr>
            <a:xfrm>
              <a:off x="1955617" y="2924944"/>
              <a:ext cx="109627" cy="320029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2" name="그룹 81"/>
            <p:cNvGrpSpPr/>
            <p:nvPr/>
          </p:nvGrpSpPr>
          <p:grpSpPr>
            <a:xfrm>
              <a:off x="1175599" y="2936356"/>
              <a:ext cx="1669663" cy="3177467"/>
              <a:chOff x="1175599" y="2944007"/>
              <a:chExt cx="1669663" cy="3177467"/>
            </a:xfrm>
          </p:grpSpPr>
          <p:grpSp>
            <p:nvGrpSpPr>
              <p:cNvPr id="49" name="그룹 48"/>
              <p:cNvGrpSpPr/>
              <p:nvPr/>
            </p:nvGrpSpPr>
            <p:grpSpPr>
              <a:xfrm>
                <a:off x="1175599" y="2944007"/>
                <a:ext cx="913407" cy="369332"/>
                <a:chOff x="1175599" y="2944007"/>
                <a:chExt cx="913407" cy="369332"/>
              </a:xfrm>
            </p:grpSpPr>
            <p:sp>
              <p:nvSpPr>
                <p:cNvPr id="36" name="타원 35"/>
                <p:cNvSpPr/>
                <p:nvPr/>
              </p:nvSpPr>
              <p:spPr>
                <a:xfrm>
                  <a:off x="1915663" y="3042002"/>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1175599" y="2944007"/>
                  <a:ext cx="702436"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2013</a:t>
                  </a:r>
                  <a:endParaRPr lang="ko-KR" altLang="en-US" dirty="0"/>
                </a:p>
              </p:txBody>
            </p:sp>
          </p:grpSp>
          <p:grpSp>
            <p:nvGrpSpPr>
              <p:cNvPr id="50" name="그룹 49"/>
              <p:cNvGrpSpPr/>
              <p:nvPr/>
            </p:nvGrpSpPr>
            <p:grpSpPr>
              <a:xfrm>
                <a:off x="1915663" y="3224821"/>
                <a:ext cx="900745" cy="369332"/>
                <a:chOff x="1915663" y="3215344"/>
                <a:chExt cx="900745" cy="369332"/>
              </a:xfrm>
            </p:grpSpPr>
            <p:sp>
              <p:nvSpPr>
                <p:cNvPr id="57" name="타원 56"/>
                <p:cNvSpPr/>
                <p:nvPr/>
              </p:nvSpPr>
              <p:spPr>
                <a:xfrm>
                  <a:off x="1915663" y="3313339"/>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p:cNvSpPr/>
                <p:nvPr/>
              </p:nvSpPr>
              <p:spPr>
                <a:xfrm>
                  <a:off x="2112369" y="3215344"/>
                  <a:ext cx="704039"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2014</a:t>
                  </a:r>
                  <a:endParaRPr lang="ko-KR" altLang="en-US" dirty="0"/>
                </a:p>
              </p:txBody>
            </p:sp>
          </p:grpSp>
          <p:grpSp>
            <p:nvGrpSpPr>
              <p:cNvPr id="53" name="그룹 52"/>
              <p:cNvGrpSpPr/>
              <p:nvPr/>
            </p:nvGrpSpPr>
            <p:grpSpPr>
              <a:xfrm>
                <a:off x="1175599" y="3505634"/>
                <a:ext cx="913407" cy="369332"/>
                <a:chOff x="1175599" y="3512954"/>
                <a:chExt cx="913407" cy="369332"/>
              </a:xfrm>
            </p:grpSpPr>
            <p:sp>
              <p:nvSpPr>
                <p:cNvPr id="58" name="타원 57"/>
                <p:cNvSpPr/>
                <p:nvPr/>
              </p:nvSpPr>
              <p:spPr>
                <a:xfrm>
                  <a:off x="1915663" y="3610949"/>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1175599" y="3512954"/>
                  <a:ext cx="697627"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2015</a:t>
                  </a:r>
                  <a:endParaRPr lang="ko-KR" altLang="en-US" dirty="0"/>
                </a:p>
              </p:txBody>
            </p:sp>
          </p:grpSp>
          <p:grpSp>
            <p:nvGrpSpPr>
              <p:cNvPr id="52" name="그룹 51"/>
              <p:cNvGrpSpPr/>
              <p:nvPr/>
            </p:nvGrpSpPr>
            <p:grpSpPr>
              <a:xfrm>
                <a:off x="1915663" y="3786448"/>
                <a:ext cx="897539" cy="369332"/>
                <a:chOff x="1915663" y="3778986"/>
                <a:chExt cx="897539" cy="369332"/>
              </a:xfrm>
            </p:grpSpPr>
            <p:sp>
              <p:nvSpPr>
                <p:cNvPr id="59" name="타원 58"/>
                <p:cNvSpPr/>
                <p:nvPr/>
              </p:nvSpPr>
              <p:spPr>
                <a:xfrm>
                  <a:off x="1915663" y="3876981"/>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p:cNvSpPr/>
                <p:nvPr/>
              </p:nvSpPr>
              <p:spPr>
                <a:xfrm>
                  <a:off x="2112369" y="3778986"/>
                  <a:ext cx="700833"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2016</a:t>
                  </a:r>
                  <a:endParaRPr lang="ko-KR" altLang="en-US" dirty="0"/>
                </a:p>
              </p:txBody>
            </p:sp>
          </p:grpSp>
          <p:grpSp>
            <p:nvGrpSpPr>
              <p:cNvPr id="54" name="그룹 53"/>
              <p:cNvGrpSpPr/>
              <p:nvPr/>
            </p:nvGrpSpPr>
            <p:grpSpPr>
              <a:xfrm>
                <a:off x="1175599" y="4067261"/>
                <a:ext cx="913407" cy="369332"/>
                <a:chOff x="1175599" y="4086012"/>
                <a:chExt cx="913407" cy="369332"/>
              </a:xfrm>
            </p:grpSpPr>
            <p:sp>
              <p:nvSpPr>
                <p:cNvPr id="60" name="타원 59"/>
                <p:cNvSpPr/>
                <p:nvPr/>
              </p:nvSpPr>
              <p:spPr>
                <a:xfrm>
                  <a:off x="1915663" y="4184007"/>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p:cNvSpPr/>
                <p:nvPr/>
              </p:nvSpPr>
              <p:spPr>
                <a:xfrm>
                  <a:off x="1175599" y="4086012"/>
                  <a:ext cx="686406"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2017</a:t>
                  </a:r>
                  <a:endParaRPr lang="ko-KR" altLang="en-US" dirty="0"/>
                </a:p>
              </p:txBody>
            </p:sp>
          </p:grpSp>
          <p:grpSp>
            <p:nvGrpSpPr>
              <p:cNvPr id="55" name="그룹 54"/>
              <p:cNvGrpSpPr/>
              <p:nvPr/>
            </p:nvGrpSpPr>
            <p:grpSpPr>
              <a:xfrm>
                <a:off x="1915663" y="4348075"/>
                <a:ext cx="895936" cy="369332"/>
                <a:chOff x="1915663" y="4327246"/>
                <a:chExt cx="895936" cy="369332"/>
              </a:xfrm>
            </p:grpSpPr>
            <p:sp>
              <p:nvSpPr>
                <p:cNvPr id="61" name="타원 60"/>
                <p:cNvSpPr/>
                <p:nvPr/>
              </p:nvSpPr>
              <p:spPr>
                <a:xfrm>
                  <a:off x="1915663" y="4425241"/>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p:cNvSpPr/>
                <p:nvPr/>
              </p:nvSpPr>
              <p:spPr>
                <a:xfrm>
                  <a:off x="2112369" y="4327246"/>
                  <a:ext cx="699230"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2018</a:t>
                  </a:r>
                  <a:endParaRPr lang="ko-KR" altLang="en-US" dirty="0"/>
                </a:p>
              </p:txBody>
            </p:sp>
          </p:grpSp>
          <p:grpSp>
            <p:nvGrpSpPr>
              <p:cNvPr id="56" name="그룹 55"/>
              <p:cNvGrpSpPr/>
              <p:nvPr/>
            </p:nvGrpSpPr>
            <p:grpSpPr>
              <a:xfrm>
                <a:off x="1175599" y="4628889"/>
                <a:ext cx="913407" cy="369332"/>
                <a:chOff x="1175599" y="4621130"/>
                <a:chExt cx="913407" cy="369332"/>
              </a:xfrm>
            </p:grpSpPr>
            <p:sp>
              <p:nvSpPr>
                <p:cNvPr id="62" name="타원 61"/>
                <p:cNvSpPr/>
                <p:nvPr/>
              </p:nvSpPr>
              <p:spPr>
                <a:xfrm>
                  <a:off x="1915663" y="4719125"/>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p:cNvSpPr/>
                <p:nvPr/>
              </p:nvSpPr>
              <p:spPr>
                <a:xfrm>
                  <a:off x="1175599" y="4621130"/>
                  <a:ext cx="700833"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2019</a:t>
                  </a:r>
                  <a:endParaRPr lang="ko-KR" altLang="en-US" dirty="0"/>
                </a:p>
              </p:txBody>
            </p:sp>
          </p:grpSp>
          <p:grpSp>
            <p:nvGrpSpPr>
              <p:cNvPr id="68" name="그룹 67"/>
              <p:cNvGrpSpPr/>
              <p:nvPr/>
            </p:nvGrpSpPr>
            <p:grpSpPr>
              <a:xfrm>
                <a:off x="1915663" y="4909703"/>
                <a:ext cx="929599" cy="369332"/>
                <a:chOff x="1915663" y="4900304"/>
                <a:chExt cx="929599" cy="369332"/>
              </a:xfrm>
            </p:grpSpPr>
            <p:sp>
              <p:nvSpPr>
                <p:cNvPr id="63" name="타원 62"/>
                <p:cNvSpPr/>
                <p:nvPr/>
              </p:nvSpPr>
              <p:spPr>
                <a:xfrm>
                  <a:off x="1915663" y="4998299"/>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p:cNvSpPr/>
                <p:nvPr/>
              </p:nvSpPr>
              <p:spPr>
                <a:xfrm>
                  <a:off x="2112369" y="4900304"/>
                  <a:ext cx="732893"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2020</a:t>
                  </a:r>
                  <a:endParaRPr lang="ko-KR" altLang="en-US" dirty="0"/>
                </a:p>
              </p:txBody>
            </p:sp>
          </p:grpSp>
          <p:grpSp>
            <p:nvGrpSpPr>
              <p:cNvPr id="69" name="그룹 68"/>
              <p:cNvGrpSpPr/>
              <p:nvPr/>
            </p:nvGrpSpPr>
            <p:grpSpPr>
              <a:xfrm>
                <a:off x="1175599" y="5190516"/>
                <a:ext cx="913407" cy="369332"/>
                <a:chOff x="1175599" y="5204685"/>
                <a:chExt cx="913407" cy="369332"/>
              </a:xfrm>
            </p:grpSpPr>
            <p:sp>
              <p:nvSpPr>
                <p:cNvPr id="64" name="타원 63"/>
                <p:cNvSpPr/>
                <p:nvPr/>
              </p:nvSpPr>
              <p:spPr>
                <a:xfrm>
                  <a:off x="1915663" y="5302680"/>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a:off x="1175599" y="5204685"/>
                  <a:ext cx="696024"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2021</a:t>
                  </a:r>
                  <a:endParaRPr lang="ko-KR" altLang="en-US" dirty="0"/>
                </a:p>
              </p:txBody>
            </p:sp>
          </p:grpSp>
          <p:grpSp>
            <p:nvGrpSpPr>
              <p:cNvPr id="80" name="그룹 79"/>
              <p:cNvGrpSpPr/>
              <p:nvPr/>
            </p:nvGrpSpPr>
            <p:grpSpPr>
              <a:xfrm>
                <a:off x="1915663" y="5471329"/>
                <a:ext cx="927996" cy="369332"/>
                <a:chOff x="1915663" y="5486326"/>
                <a:chExt cx="927996" cy="369332"/>
              </a:xfrm>
            </p:grpSpPr>
            <p:sp>
              <p:nvSpPr>
                <p:cNvPr id="65" name="타원 64"/>
                <p:cNvSpPr/>
                <p:nvPr/>
              </p:nvSpPr>
              <p:spPr>
                <a:xfrm>
                  <a:off x="1915663" y="5584321"/>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p:cNvSpPr/>
                <p:nvPr/>
              </p:nvSpPr>
              <p:spPr>
                <a:xfrm>
                  <a:off x="2112369" y="5486326"/>
                  <a:ext cx="731290"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2022</a:t>
                  </a:r>
                  <a:endParaRPr lang="ko-KR" altLang="en-US" dirty="0"/>
                </a:p>
              </p:txBody>
            </p:sp>
          </p:grpSp>
          <p:grpSp>
            <p:nvGrpSpPr>
              <p:cNvPr id="81" name="그룹 80"/>
              <p:cNvGrpSpPr/>
              <p:nvPr/>
            </p:nvGrpSpPr>
            <p:grpSpPr>
              <a:xfrm>
                <a:off x="1175599" y="5752142"/>
                <a:ext cx="913407" cy="369332"/>
                <a:chOff x="1175599" y="5752142"/>
                <a:chExt cx="913407" cy="369332"/>
              </a:xfrm>
            </p:grpSpPr>
            <p:sp>
              <p:nvSpPr>
                <p:cNvPr id="66" name="타원 65"/>
                <p:cNvSpPr/>
                <p:nvPr/>
              </p:nvSpPr>
              <p:spPr>
                <a:xfrm>
                  <a:off x="1915663" y="5850137"/>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p:cNvSpPr/>
                <p:nvPr/>
              </p:nvSpPr>
              <p:spPr>
                <a:xfrm>
                  <a:off x="1175599" y="5752142"/>
                  <a:ext cx="737702" cy="369332"/>
                </a:xfrm>
                <a:prstGeom prst="rect">
                  <a:avLst/>
                </a:prstGeom>
              </p:spPr>
              <p:txBody>
                <a:bodyPr wrap="none">
                  <a:spAutoFit/>
                </a:bodyPr>
                <a:lstStyle/>
                <a:p>
                  <a:r>
                    <a:rPr lang="en-US" altLang="ko-KR"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2023</a:t>
                  </a:r>
                  <a:endParaRPr lang="ko-KR" altLang="en-US" dirty="0"/>
                </a:p>
              </p:txBody>
            </p:sp>
          </p:grpSp>
        </p:grpSp>
      </p:grpSp>
    </p:spTree>
    <p:extLst>
      <p:ext uri="{BB962C8B-B14F-4D97-AF65-F5344CB8AC3E}">
        <p14:creationId xmlns:p14="http://schemas.microsoft.com/office/powerpoint/2010/main" val="13131888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 name="그림 3"/>
          <p:cNvPicPr>
            <a:picLocks noChangeAspect="1"/>
          </p:cNvPicPr>
          <p:nvPr/>
        </p:nvPicPr>
        <p:blipFill>
          <a:blip r:embed="rId2"/>
          <a:stretch>
            <a:fillRect/>
          </a:stretch>
        </p:blipFill>
        <p:spPr>
          <a:xfrm>
            <a:off x="2127018" y="760053"/>
            <a:ext cx="7937965" cy="5621275"/>
          </a:xfrm>
          <a:prstGeom prst="roundRect">
            <a:avLst>
              <a:gd name="adj" fmla="val 2087"/>
            </a:avLst>
          </a:prstGeom>
          <a:solidFill>
            <a:srgbClr val="FFFFFF">
              <a:shade val="85000"/>
            </a:srgbClr>
          </a:solidFill>
          <a:ln>
            <a:solidFill>
              <a:schemeClr val="tx1">
                <a:lumMod val="75000"/>
                <a:lumOff val="25000"/>
              </a:schemeClr>
            </a:solidFill>
          </a:ln>
          <a:effectLst/>
        </p:spPr>
      </p:pic>
    </p:spTree>
    <p:extLst>
      <p:ext uri="{BB962C8B-B14F-4D97-AF65-F5344CB8AC3E}">
        <p14:creationId xmlns:p14="http://schemas.microsoft.com/office/powerpoint/2010/main" val="22673677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784434" cy="404431"/>
          </a:xfrm>
        </p:spPr>
        <p:txBody>
          <a:bodyPr/>
          <a:lstStyle/>
          <a:p>
            <a:r>
              <a:rPr lang="en-US" altLang="ko-KR" dirty="0"/>
              <a:t>II. </a:t>
            </a:r>
            <a:r>
              <a:rPr lang="ko-KR" altLang="en-US" dirty="0"/>
              <a:t>분석 </a:t>
            </a:r>
            <a:r>
              <a:rPr lang="ko-KR" altLang="en-US" dirty="0" smtClean="0"/>
              <a:t>계획 </a:t>
            </a:r>
            <a:r>
              <a:rPr lang="en-US" altLang="ko-KR" dirty="0" smtClean="0"/>
              <a:t>- 3</a:t>
            </a:r>
            <a:r>
              <a:rPr lang="ko-KR" altLang="en-US" dirty="0" smtClean="0"/>
              <a:t>인 가구</a:t>
            </a:r>
            <a:endParaRPr lang="ko-KR" altLang="en-US"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 name="그림 2"/>
          <p:cNvPicPr>
            <a:picLocks noChangeAspect="1"/>
          </p:cNvPicPr>
          <p:nvPr/>
        </p:nvPicPr>
        <p:blipFill>
          <a:blip r:embed="rId2"/>
          <a:stretch>
            <a:fillRect/>
          </a:stretch>
        </p:blipFill>
        <p:spPr>
          <a:xfrm>
            <a:off x="64254" y="-4424968"/>
            <a:ext cx="12063492" cy="15707936"/>
          </a:xfrm>
          <a:prstGeom prst="rect">
            <a:avLst/>
          </a:prstGeom>
        </p:spPr>
      </p:pic>
      <p:sp>
        <p:nvSpPr>
          <p:cNvPr id="7" name="직사각형 6"/>
          <p:cNvSpPr/>
          <p:nvPr/>
        </p:nvSpPr>
        <p:spPr>
          <a:xfrm>
            <a:off x="2084763" y="-4313956"/>
            <a:ext cx="285750" cy="15049423"/>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223334" y="7029400"/>
            <a:ext cx="2147179" cy="2448272"/>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05494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1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869829" y="1800780"/>
            <a:ext cx="3790192" cy="1066040"/>
          </a:xfrm>
          <a:prstGeom prst="rect">
            <a:avLst/>
          </a:prstGeom>
        </p:spPr>
      </p:pic>
      <p:sp>
        <p:nvSpPr>
          <p:cNvPr id="5" name="톱니 모양의 오른쪽 화살표 5">
            <a:extLst>
              <a:ext uri="{FF2B5EF4-FFF2-40B4-BE49-F238E27FC236}">
                <a16:creationId xmlns:a16="http://schemas.microsoft.com/office/drawing/2014/main" id="{58D1FDE3-9BEF-880B-7B8B-F10DD3E452EB}"/>
              </a:ext>
            </a:extLst>
          </p:cNvPr>
          <p:cNvSpPr/>
          <p:nvPr/>
        </p:nvSpPr>
        <p:spPr>
          <a:xfrm rot="16200000">
            <a:off x="1074195" y="915336"/>
            <a:ext cx="816651" cy="356318"/>
          </a:xfrm>
          <a:prstGeom prst="notchedRightArrow">
            <a:avLst>
              <a:gd name="adj1" fmla="val 41534"/>
              <a:gd name="adj2" fmla="val 41887"/>
            </a:avLst>
          </a:prstGeom>
          <a:gradFill flip="none" rotWithShape="1">
            <a:gsLst>
              <a:gs pos="0">
                <a:srgbClr val="99FFCC"/>
              </a:gs>
              <a:gs pos="50000">
                <a:sysClr val="window" lastClr="FFFFFF">
                  <a:lumMod val="65000"/>
                </a:sysClr>
              </a:gs>
              <a:gs pos="100000">
                <a:srgbClr val="CCFFFF"/>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83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6" name="그룹 5">
            <a:extLst>
              <a:ext uri="{FF2B5EF4-FFF2-40B4-BE49-F238E27FC236}">
                <a16:creationId xmlns:a16="http://schemas.microsoft.com/office/drawing/2014/main" id="{9FF154D8-0CFD-97B1-A67E-7AB17D1B0A53}"/>
              </a:ext>
            </a:extLst>
          </p:cNvPr>
          <p:cNvGrpSpPr/>
          <p:nvPr/>
        </p:nvGrpSpPr>
        <p:grpSpPr>
          <a:xfrm>
            <a:off x="13188471" y="356294"/>
            <a:ext cx="957571" cy="816703"/>
            <a:chOff x="-762561" y="1680808"/>
            <a:chExt cx="1037369" cy="884762"/>
          </a:xfrm>
        </p:grpSpPr>
        <p:sp>
          <p:nvSpPr>
            <p:cNvPr id="7" name="타원 6">
              <a:extLst>
                <a:ext uri="{FF2B5EF4-FFF2-40B4-BE49-F238E27FC236}">
                  <a16:creationId xmlns:a16="http://schemas.microsoft.com/office/drawing/2014/main" id="{D0A06039-093D-78EE-002E-1B59E9D49761}"/>
                </a:ext>
              </a:extLst>
            </p:cNvPr>
            <p:cNvSpPr/>
            <p:nvPr/>
          </p:nvSpPr>
          <p:spPr>
            <a:xfrm>
              <a:off x="-762561" y="2200279"/>
              <a:ext cx="1037369" cy="365291"/>
            </a:xfrm>
            <a:prstGeom prst="ellipse">
              <a:avLst/>
            </a:prstGeom>
            <a:solidFill>
              <a:sysClr val="windowText" lastClr="000000"/>
            </a:solidFill>
            <a:ln w="28575" cap="flat" cmpd="sng" algn="ctr">
              <a:solidFill>
                <a:srgbClr val="99FFCC"/>
              </a:solidFill>
              <a:prstDash val="solid"/>
            </a:ln>
            <a:effectLst/>
          </p:spPr>
          <p:txBody>
            <a:bodyPr rot="0" spcFirstLastPara="0" vertOverflow="overflow" horzOverflow="overflow" vert="horz" wrap="square" lIns="84396" tIns="42198" rIns="84396" bIns="42198" numCol="1" spcCol="0" rtlCol="0" fromWordArt="0" anchor="ctr" anchorCtr="0" forceAA="0" compatLnSpc="1">
              <a:prstTxWarp prst="textNoShape">
                <a:avLst/>
              </a:prstTxWarp>
              <a:noAutofit/>
            </a:body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 name="원통 10">
              <a:extLst>
                <a:ext uri="{FF2B5EF4-FFF2-40B4-BE49-F238E27FC236}">
                  <a16:creationId xmlns:a16="http://schemas.microsoft.com/office/drawing/2014/main" id="{0F8CF716-569C-719C-FC09-D96112E930F9}"/>
                </a:ext>
              </a:extLst>
            </p:cNvPr>
            <p:cNvSpPr/>
            <p:nvPr/>
          </p:nvSpPr>
          <p:spPr>
            <a:xfrm>
              <a:off x="-695556" y="1680808"/>
              <a:ext cx="903358" cy="884704"/>
            </a:xfrm>
            <a:prstGeom prst="can">
              <a:avLst/>
            </a:prstGeom>
            <a:gradFill flip="none" rotWithShape="1">
              <a:gsLst>
                <a:gs pos="0">
                  <a:srgbClr val="99FFCC"/>
                </a:gs>
                <a:gs pos="50000">
                  <a:sysClr val="window" lastClr="FFFFFF">
                    <a:lumMod val="65000"/>
                  </a:sysClr>
                </a:gs>
                <a:gs pos="100000">
                  <a:srgbClr val="CCFFFF"/>
                </a:gs>
              </a:gsLst>
              <a:lin ang="10800000" scaled="1"/>
              <a:tileRect/>
            </a:gradFill>
            <a:ln w="3175"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120000"/>
                </a:lnSpc>
                <a:spcBef>
                  <a:spcPct val="50000"/>
                </a:spcBef>
                <a:spcAft>
                  <a:spcPct val="0"/>
                </a:spcAft>
                <a:buClr>
                  <a:srgbClr val="EEECE1"/>
                </a:buClr>
                <a:defRPr/>
              </a:pPr>
              <a:endPar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TextBox 8">
              <a:extLst>
                <a:ext uri="{FF2B5EF4-FFF2-40B4-BE49-F238E27FC236}">
                  <a16:creationId xmlns:a16="http://schemas.microsoft.com/office/drawing/2014/main" id="{DB717EA7-AC98-D476-420E-362FD8C35EC1}"/>
                </a:ext>
              </a:extLst>
            </p:cNvPr>
            <p:cNvSpPr txBox="1"/>
            <p:nvPr/>
          </p:nvSpPr>
          <p:spPr>
            <a:xfrm>
              <a:off x="-622581" y="1886341"/>
              <a:ext cx="757408" cy="235620"/>
            </a:xfrm>
            <a:prstGeom prst="rect">
              <a:avLst/>
            </a:prstGeom>
            <a:noFill/>
          </p:spPr>
          <p:txBody>
            <a:bodyPr wrap="square" rtlCol="0">
              <a:spAutoFit/>
            </a:bodyPr>
            <a:lstStyle/>
            <a:p>
              <a:pPr algn="ctr" fontAlgn="base" latinLnBrk="0">
                <a:lnSpc>
                  <a:spcPct val="120000"/>
                </a:lnSpc>
                <a:spcBef>
                  <a:spcPct val="50000"/>
                </a:spcBef>
                <a:spcAft>
                  <a:spcPct val="0"/>
                </a:spcAft>
                <a:buClr>
                  <a:srgbClr val="EEECE1"/>
                </a:buClr>
                <a:defRPr/>
              </a:pPr>
              <a:r>
                <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ddd</a:t>
              </a:r>
            </a:p>
          </p:txBody>
        </p:sp>
      </p:grpSp>
      <p:sp>
        <p:nvSpPr>
          <p:cNvPr id="10" name="삼각형 1">
            <a:extLst>
              <a:ext uri="{FF2B5EF4-FFF2-40B4-BE49-F238E27FC236}">
                <a16:creationId xmlns:a16="http://schemas.microsoft.com/office/drawing/2014/main" id="{EA4073C8-AC7A-E307-1634-C2E5CB479987}"/>
              </a:ext>
            </a:extLst>
          </p:cNvPr>
          <p:cNvSpPr/>
          <p:nvPr/>
        </p:nvSpPr>
        <p:spPr>
          <a:xfrm rot="5400000">
            <a:off x="-97731" y="4097217"/>
            <a:ext cx="2737961" cy="529474"/>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직사각형 49">
            <a:extLst>
              <a:ext uri="{FF2B5EF4-FFF2-40B4-BE49-F238E27FC236}">
                <a16:creationId xmlns:a16="http://schemas.microsoft.com/office/drawing/2014/main" id="{EB32E2A9-A0B7-BBCA-4B62-9E9F9444CF82}"/>
              </a:ext>
            </a:extLst>
          </p:cNvPr>
          <p:cNvSpPr>
            <a:spLocks noChangeArrowheads="1"/>
          </p:cNvSpPr>
          <p:nvPr>
            <p:custDataLst>
              <p:tags r:id="rId1"/>
            </p:custDataLst>
          </p:nvPr>
        </p:nvSpPr>
        <p:spPr bwMode="auto">
          <a:xfrm>
            <a:off x="4237986" y="2972896"/>
            <a:ext cx="1830199" cy="617814"/>
          </a:xfrm>
          <a:prstGeom prst="rect">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ko-KR"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 name="오른쪽 화살표 89">
            <a:extLst>
              <a:ext uri="{FF2B5EF4-FFF2-40B4-BE49-F238E27FC236}">
                <a16:creationId xmlns:a16="http://schemas.microsoft.com/office/drawing/2014/main" id="{B8B02F69-DD09-CFD5-C365-99D3B0E45D95}"/>
              </a:ext>
            </a:extLst>
          </p:cNvPr>
          <p:cNvSpPr/>
          <p:nvPr>
            <p:custDataLst>
              <p:tags r:id="rId2"/>
            </p:custDataLst>
          </p:nvPr>
        </p:nvSpPr>
        <p:spPr bwMode="auto">
          <a:xfrm>
            <a:off x="1888750" y="4654728"/>
            <a:ext cx="338187" cy="368984"/>
          </a:xfrm>
          <a:prstGeom prst="rightArrow">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3" name="직선 연결선 12">
            <a:extLst>
              <a:ext uri="{FF2B5EF4-FFF2-40B4-BE49-F238E27FC236}">
                <a16:creationId xmlns:a16="http://schemas.microsoft.com/office/drawing/2014/main" id="{FC60BF12-18B2-C7B5-D770-9C0A9F413775}"/>
              </a:ext>
            </a:extLst>
          </p:cNvPr>
          <p:cNvCxnSpPr/>
          <p:nvPr/>
        </p:nvCxnSpPr>
        <p:spPr>
          <a:xfrm>
            <a:off x="5308913" y="4634320"/>
            <a:ext cx="748099" cy="0"/>
          </a:xfrm>
          <a:prstGeom prst="line">
            <a:avLst/>
          </a:prstGeom>
          <a:noFill/>
          <a:ln w="19050" cap="flat" cmpd="sng" algn="ctr">
            <a:solidFill>
              <a:sysClr val="window" lastClr="FFFFFF">
                <a:lumMod val="50000"/>
              </a:sysClr>
            </a:solidFill>
            <a:prstDash val="solid"/>
            <a:headEnd type="oval" w="med" len="med"/>
            <a:tailEnd type="stealth" w="med" len="med"/>
          </a:ln>
          <a:effectLst/>
        </p:spPr>
      </p:cxnSp>
      <p:sp>
        <p:nvSpPr>
          <p:cNvPr id="14" name="직사각형 13">
            <a:extLst>
              <a:ext uri="{FF2B5EF4-FFF2-40B4-BE49-F238E27FC236}">
                <a16:creationId xmlns:a16="http://schemas.microsoft.com/office/drawing/2014/main" id="{C8680C4E-FF94-245D-DC4A-EC39C06DFFBC}"/>
              </a:ext>
            </a:extLst>
          </p:cNvPr>
          <p:cNvSpPr/>
          <p:nvPr/>
        </p:nvSpPr>
        <p:spPr>
          <a:xfrm>
            <a:off x="6745024" y="3042498"/>
            <a:ext cx="1643115" cy="658958"/>
          </a:xfrm>
          <a:prstGeom prst="rect">
            <a:avLst/>
          </a:prstGeom>
          <a:noFill/>
          <a:ln w="12700" cap="flat" cmpd="sng" algn="ctr">
            <a:solidFill>
              <a:srgbClr val="4BACC6">
                <a:lumMod val="75000"/>
              </a:srgbClr>
            </a:solidFill>
            <a:prstDash val="solid"/>
            <a:headEnd type="none" w="med" len="med"/>
            <a:tailEnd type="arrow" w="med" len="med"/>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5" name="Picture 18" descr="Checkmark PNG, Checkmark Transparent Background - FreeIconsPNG">
            <a:extLst>
              <a:ext uri="{FF2B5EF4-FFF2-40B4-BE49-F238E27FC236}">
                <a16:creationId xmlns:a16="http://schemas.microsoft.com/office/drawing/2014/main" id="{B5203E0F-F49F-065B-429B-67CB500AA96E}"/>
              </a:ext>
            </a:extLst>
          </p:cNvPr>
          <p:cNvPicPr>
            <a:picLocks noChangeAspect="1" noChangeArrowheads="1"/>
          </p:cNvPicPr>
          <p:nvPr/>
        </p:nvPicPr>
        <p:blipFill rotWithShape="1">
          <a:blip r:embed="rId16"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1347914" y="2882422"/>
            <a:ext cx="471527" cy="4266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118FA0BA-E77C-F283-7B65-309FF96025B8}"/>
              </a:ext>
            </a:extLst>
          </p:cNvPr>
          <p:cNvSpPr/>
          <p:nvPr/>
        </p:nvSpPr>
        <p:spPr>
          <a:xfrm>
            <a:off x="6745024" y="4229271"/>
            <a:ext cx="1643115" cy="658958"/>
          </a:xfrm>
          <a:prstGeom prst="rect">
            <a:avLst/>
          </a:prstGeom>
          <a:solidFill>
            <a:srgbClr val="FFFF99">
              <a:alpha val="29804"/>
            </a:srgbClr>
          </a:solidFill>
          <a:ln w="19050" cap="flat" cmpd="sng" algn="ctr">
            <a:solidFill>
              <a:srgbClr val="4BACC6">
                <a:lumMod val="75000"/>
              </a:srgbClr>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7" name="꺾인 연결선 19">
            <a:extLst>
              <a:ext uri="{FF2B5EF4-FFF2-40B4-BE49-F238E27FC236}">
                <a16:creationId xmlns:a16="http://schemas.microsoft.com/office/drawing/2014/main" id="{DAF09390-482A-70A9-9353-25B7879E359D}"/>
              </a:ext>
            </a:extLst>
          </p:cNvPr>
          <p:cNvCxnSpPr/>
          <p:nvPr/>
        </p:nvCxnSpPr>
        <p:spPr>
          <a:xfrm>
            <a:off x="4823187" y="4941191"/>
            <a:ext cx="1014561" cy="796995"/>
          </a:xfrm>
          <a:prstGeom prst="bentConnector3">
            <a:avLst/>
          </a:prstGeom>
          <a:noFill/>
          <a:ln w="19050" cap="flat" cmpd="sng" algn="ctr">
            <a:solidFill>
              <a:sysClr val="window" lastClr="FFFFFF">
                <a:lumMod val="50000"/>
              </a:sysClr>
            </a:solidFill>
            <a:prstDash val="solid"/>
            <a:headEnd type="oval" w="med" len="med"/>
            <a:tailEnd type="stealth" w="med" len="med"/>
          </a:ln>
          <a:effectLst/>
        </p:spPr>
      </p:cxnSp>
      <p:cxnSp>
        <p:nvCxnSpPr>
          <p:cNvPr id="18" name="꺾인 연결선 20">
            <a:extLst>
              <a:ext uri="{FF2B5EF4-FFF2-40B4-BE49-F238E27FC236}">
                <a16:creationId xmlns:a16="http://schemas.microsoft.com/office/drawing/2014/main" id="{EFB63622-69B8-C219-8B68-83F34DCFA7E3}"/>
              </a:ext>
            </a:extLst>
          </p:cNvPr>
          <p:cNvCxnSpPr/>
          <p:nvPr/>
        </p:nvCxnSpPr>
        <p:spPr>
          <a:xfrm>
            <a:off x="4266644" y="4679141"/>
            <a:ext cx="732738" cy="683139"/>
          </a:xfrm>
          <a:prstGeom prst="bentConnector3">
            <a:avLst/>
          </a:prstGeom>
          <a:noFill/>
          <a:ln w="19050" cap="flat" cmpd="sng" algn="ctr">
            <a:solidFill>
              <a:sysClr val="windowText" lastClr="000000">
                <a:lumMod val="65000"/>
                <a:lumOff val="35000"/>
              </a:sysClr>
            </a:solidFill>
            <a:prstDash val="sysDash"/>
            <a:headEnd type="oval" w="med" len="med"/>
            <a:tailEnd type="stealth" w="med" len="med"/>
          </a:ln>
          <a:effectLst/>
        </p:spPr>
      </p:cxnSp>
      <p:sp>
        <p:nvSpPr>
          <p:cNvPr id="19" name="오른쪽 화살표 89">
            <a:extLst>
              <a:ext uri="{FF2B5EF4-FFF2-40B4-BE49-F238E27FC236}">
                <a16:creationId xmlns:a16="http://schemas.microsoft.com/office/drawing/2014/main" id="{7F2BDA13-5C45-97D2-C2F6-BBE21C631EE4}"/>
              </a:ext>
            </a:extLst>
          </p:cNvPr>
          <p:cNvSpPr/>
          <p:nvPr>
            <p:custDataLst>
              <p:tags r:id="rId3"/>
            </p:custDataLst>
          </p:nvPr>
        </p:nvSpPr>
        <p:spPr bwMode="auto">
          <a:xfrm>
            <a:off x="1894506" y="5147054"/>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0" name="직선 연결선 19">
            <a:extLst>
              <a:ext uri="{FF2B5EF4-FFF2-40B4-BE49-F238E27FC236}">
                <a16:creationId xmlns:a16="http://schemas.microsoft.com/office/drawing/2014/main" id="{AB4970D3-AD0D-2B74-B21D-BF16FF378D66}"/>
              </a:ext>
            </a:extLst>
          </p:cNvPr>
          <p:cNvCxnSpPr/>
          <p:nvPr/>
        </p:nvCxnSpPr>
        <p:spPr>
          <a:xfrm>
            <a:off x="4350716" y="4121966"/>
            <a:ext cx="1747301" cy="0"/>
          </a:xfrm>
          <a:prstGeom prst="line">
            <a:avLst/>
          </a:prstGeom>
          <a:noFill/>
          <a:ln w="19050" cap="flat" cmpd="sng" algn="ctr">
            <a:solidFill>
              <a:sysClr val="window" lastClr="FFFFFF">
                <a:lumMod val="50000"/>
              </a:sysClr>
            </a:solidFill>
            <a:prstDash val="solid"/>
            <a:headEnd type="none" w="med" len="med"/>
            <a:tailEnd type="none" w="med" len="med"/>
          </a:ln>
          <a:effectLst/>
        </p:spPr>
      </p:cxnSp>
      <p:sp>
        <p:nvSpPr>
          <p:cNvPr id="21" name="직사각형 20">
            <a:extLst>
              <a:ext uri="{FF2B5EF4-FFF2-40B4-BE49-F238E27FC236}">
                <a16:creationId xmlns:a16="http://schemas.microsoft.com/office/drawing/2014/main" id="{708486DE-88A1-D2CE-62BB-F6F8672CAD55}"/>
              </a:ext>
            </a:extLst>
          </p:cNvPr>
          <p:cNvSpPr/>
          <p:nvPr/>
        </p:nvSpPr>
        <p:spPr>
          <a:xfrm>
            <a:off x="1939379" y="3209519"/>
            <a:ext cx="204686" cy="176790"/>
          </a:xfrm>
          <a:prstGeom prst="rect">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직사각형 21">
            <a:extLst>
              <a:ext uri="{FF2B5EF4-FFF2-40B4-BE49-F238E27FC236}">
                <a16:creationId xmlns:a16="http://schemas.microsoft.com/office/drawing/2014/main" id="{E99819E0-95B3-8BA6-9A5E-CC507F904A92}"/>
              </a:ext>
            </a:extLst>
          </p:cNvPr>
          <p:cNvSpPr/>
          <p:nvPr/>
        </p:nvSpPr>
        <p:spPr>
          <a:xfrm>
            <a:off x="1939379" y="3697329"/>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lang="ko-KR" altLang="en-US"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a:extLst>
              <a:ext uri="{FF2B5EF4-FFF2-40B4-BE49-F238E27FC236}">
                <a16:creationId xmlns:a16="http://schemas.microsoft.com/office/drawing/2014/main" id="{BBF117EE-0E43-112F-E134-1E7A63B0267F}"/>
              </a:ext>
            </a:extLst>
          </p:cNvPr>
          <p:cNvSpPr/>
          <p:nvPr/>
        </p:nvSpPr>
        <p:spPr>
          <a:xfrm>
            <a:off x="1939379" y="4185141"/>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a:extLst>
              <a:ext uri="{FF2B5EF4-FFF2-40B4-BE49-F238E27FC236}">
                <a16:creationId xmlns:a16="http://schemas.microsoft.com/office/drawing/2014/main" id="{B4250BE9-638A-9E1B-C5F7-E3DCB5C831DC}"/>
              </a:ext>
            </a:extLst>
          </p:cNvPr>
          <p:cNvSpPr/>
          <p:nvPr/>
        </p:nvSpPr>
        <p:spPr>
          <a:xfrm>
            <a:off x="1939379" y="2721707"/>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Trapezoid 286">
            <a:extLst>
              <a:ext uri="{FF2B5EF4-FFF2-40B4-BE49-F238E27FC236}">
                <a16:creationId xmlns:a16="http://schemas.microsoft.com/office/drawing/2014/main" id="{75E610CD-43CD-1472-AFC9-49056358AEE0}"/>
              </a:ext>
            </a:extLst>
          </p:cNvPr>
          <p:cNvSpPr/>
          <p:nvPr/>
        </p:nvSpPr>
        <p:spPr>
          <a:xfrm rot="16200000">
            <a:off x="1822825" y="2583053"/>
            <a:ext cx="2555148" cy="437763"/>
          </a:xfrm>
          <a:prstGeom prst="trapezoid">
            <a:avLst>
              <a:gd name="adj" fmla="val 155426"/>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6" name="직선 연결선 25">
            <a:extLst>
              <a:ext uri="{FF2B5EF4-FFF2-40B4-BE49-F238E27FC236}">
                <a16:creationId xmlns:a16="http://schemas.microsoft.com/office/drawing/2014/main" id="{C0FF014B-9F21-A802-0185-52405E0FC135}"/>
              </a:ext>
            </a:extLst>
          </p:cNvPr>
          <p:cNvCxnSpPr>
            <a:cxnSpLocks/>
          </p:cNvCxnSpPr>
          <p:nvPr/>
        </p:nvCxnSpPr>
        <p:spPr>
          <a:xfrm flipV="1">
            <a:off x="6529393" y="3495758"/>
            <a:ext cx="4824" cy="1584776"/>
          </a:xfrm>
          <a:prstGeom prst="line">
            <a:avLst/>
          </a:prstGeom>
          <a:noFill/>
          <a:ln w="19050" cap="flat" cmpd="sng" algn="ctr">
            <a:solidFill>
              <a:sysClr val="window" lastClr="FFFFFF">
                <a:lumMod val="50000"/>
              </a:sysClr>
            </a:solidFill>
            <a:prstDash val="dash"/>
            <a:headEnd type="oval" w="med" len="med"/>
            <a:tailEnd type="oval" w="med" len="med"/>
          </a:ln>
          <a:effectLst/>
        </p:spPr>
      </p:cxnSp>
      <p:grpSp>
        <p:nvGrpSpPr>
          <p:cNvPr id="27" name="그룹 26">
            <a:extLst>
              <a:ext uri="{FF2B5EF4-FFF2-40B4-BE49-F238E27FC236}">
                <a16:creationId xmlns:a16="http://schemas.microsoft.com/office/drawing/2014/main" id="{4B1A45DD-32D2-E982-2665-414652C6B2E4}"/>
              </a:ext>
            </a:extLst>
          </p:cNvPr>
          <p:cNvGrpSpPr/>
          <p:nvPr/>
        </p:nvGrpSpPr>
        <p:grpSpPr>
          <a:xfrm>
            <a:off x="4338173" y="1846868"/>
            <a:ext cx="1933089" cy="884063"/>
            <a:chOff x="8570467" y="2347763"/>
            <a:chExt cx="2469601" cy="1118245"/>
          </a:xfrm>
        </p:grpSpPr>
        <p:sp>
          <p:nvSpPr>
            <p:cNvPr id="28" name="직사각형 49">
              <a:extLst>
                <a:ext uri="{FF2B5EF4-FFF2-40B4-BE49-F238E27FC236}">
                  <a16:creationId xmlns:a16="http://schemas.microsoft.com/office/drawing/2014/main" id="{419FEE98-AB1A-775B-506C-2958523CB392}"/>
                </a:ext>
              </a:extLst>
            </p:cNvPr>
            <p:cNvSpPr>
              <a:spLocks noChangeArrowheads="1"/>
            </p:cNvSpPr>
            <p:nvPr>
              <p:custDataLst>
                <p:tags r:id="rId11"/>
              </p:custDataLst>
            </p:nvPr>
          </p:nvSpPr>
          <p:spPr bwMode="auto">
            <a:xfrm>
              <a:off x="8570467"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직사각형 49">
              <a:extLst>
                <a:ext uri="{FF2B5EF4-FFF2-40B4-BE49-F238E27FC236}">
                  <a16:creationId xmlns:a16="http://schemas.microsoft.com/office/drawing/2014/main" id="{8338A2BC-9710-4E63-A2BE-CD756891C814}"/>
                </a:ext>
              </a:extLst>
            </p:cNvPr>
            <p:cNvSpPr>
              <a:spLocks noChangeArrowheads="1"/>
            </p:cNvSpPr>
            <p:nvPr>
              <p:custDataLst>
                <p:tags r:id="rId12"/>
              </p:custDataLst>
            </p:nvPr>
          </p:nvSpPr>
          <p:spPr bwMode="auto">
            <a:xfrm>
              <a:off x="10410009"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직사각형 49">
              <a:extLst>
                <a:ext uri="{FF2B5EF4-FFF2-40B4-BE49-F238E27FC236}">
                  <a16:creationId xmlns:a16="http://schemas.microsoft.com/office/drawing/2014/main" id="{2453E0F2-F799-5E1E-0BE2-4CDB5A52CB2D}"/>
                </a:ext>
              </a:extLst>
            </p:cNvPr>
            <p:cNvSpPr>
              <a:spLocks noChangeArrowheads="1"/>
            </p:cNvSpPr>
            <p:nvPr>
              <p:custDataLst>
                <p:tags r:id="rId13"/>
              </p:custDataLst>
            </p:nvPr>
          </p:nvSpPr>
          <p:spPr bwMode="auto">
            <a:xfrm>
              <a:off x="9490238"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삼각형 1">
              <a:extLst>
                <a:ext uri="{FF2B5EF4-FFF2-40B4-BE49-F238E27FC236}">
                  <a16:creationId xmlns:a16="http://schemas.microsoft.com/office/drawing/2014/main" id="{D8615D20-3753-6873-9643-DD828D807C80}"/>
                </a:ext>
              </a:extLst>
            </p:cNvPr>
            <p:cNvSpPr/>
            <p:nvPr/>
          </p:nvSpPr>
          <p:spPr>
            <a:xfrm rot="5400000">
              <a:off x="9906070"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2" name="삼각형 1">
              <a:extLst>
                <a:ext uri="{FF2B5EF4-FFF2-40B4-BE49-F238E27FC236}">
                  <a16:creationId xmlns:a16="http://schemas.microsoft.com/office/drawing/2014/main" id="{E31AD803-6837-8928-61A7-5CCA3125B330}"/>
                </a:ext>
              </a:extLst>
            </p:cNvPr>
            <p:cNvSpPr/>
            <p:nvPr/>
          </p:nvSpPr>
          <p:spPr>
            <a:xfrm rot="5400000">
              <a:off x="8986299"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cxnSp>
        <p:nvCxnSpPr>
          <p:cNvPr id="33" name="꺾인 연결선 35">
            <a:extLst>
              <a:ext uri="{FF2B5EF4-FFF2-40B4-BE49-F238E27FC236}">
                <a16:creationId xmlns:a16="http://schemas.microsoft.com/office/drawing/2014/main" id="{C1725B18-F7F5-423C-12CB-796783F7F73A}"/>
              </a:ext>
            </a:extLst>
          </p:cNvPr>
          <p:cNvCxnSpPr/>
          <p:nvPr/>
        </p:nvCxnSpPr>
        <p:spPr>
          <a:xfrm>
            <a:off x="5624905" y="4918969"/>
            <a:ext cx="1014561" cy="796995"/>
          </a:xfrm>
          <a:prstGeom prst="bentConnector3">
            <a:avLst/>
          </a:prstGeom>
          <a:noFill/>
          <a:ln w="12700" cap="flat" cmpd="sng" algn="ctr">
            <a:solidFill>
              <a:sysClr val="window" lastClr="FFFFFF">
                <a:lumMod val="50000"/>
              </a:sysClr>
            </a:solidFill>
            <a:prstDash val="sysDash"/>
            <a:headEnd type="oval" w="med" len="med"/>
            <a:tailEnd type="stealth" w="med" len="med"/>
          </a:ln>
          <a:effectLst/>
        </p:spPr>
      </p:cxnSp>
      <p:pic>
        <p:nvPicPr>
          <p:cNvPr id="34" name="Picture 18" descr="Checkmark PNG, Checkmark Transparent Background - FreeIconsPNG">
            <a:extLst>
              <a:ext uri="{FF2B5EF4-FFF2-40B4-BE49-F238E27FC236}">
                <a16:creationId xmlns:a16="http://schemas.microsoft.com/office/drawing/2014/main" id="{6BAEEDAE-EA65-1117-A7D1-C6FDD1527B07}"/>
              </a:ext>
            </a:extLst>
          </p:cNvPr>
          <p:cNvPicPr>
            <a:picLocks noChangeAspect="1" noChangeArrowheads="1"/>
          </p:cNvPicPr>
          <p:nvPr/>
        </p:nvPicPr>
        <p:blipFill rotWithShape="1">
          <a:blip r:embed="rId17"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5009042" y="2972905"/>
            <a:ext cx="241968" cy="21892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DC767CE3-DCA4-5F60-1005-BDF9BC040CBA}"/>
              </a:ext>
            </a:extLst>
          </p:cNvPr>
          <p:cNvSpPr/>
          <p:nvPr/>
        </p:nvSpPr>
        <p:spPr>
          <a:xfrm>
            <a:off x="7320672" y="3524707"/>
            <a:ext cx="1106878" cy="951836"/>
          </a:xfrm>
          <a:prstGeom prst="rect">
            <a:avLst/>
          </a:prstGeom>
          <a:solidFill>
            <a:sysClr val="window" lastClr="FFFFFF"/>
          </a:solidFill>
          <a:ln w="9525" cap="flat" cmpd="sng" algn="ctr">
            <a:noFill/>
            <a:prstDash val="solid"/>
          </a:ln>
          <a:effectLst/>
        </p:spPr>
        <p:txBody>
          <a:bodyPr lIns="84396" tIns="42198" rIns="84396" bIns="42198"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36" name="꺾인 연결선 38">
            <a:extLst>
              <a:ext uri="{FF2B5EF4-FFF2-40B4-BE49-F238E27FC236}">
                <a16:creationId xmlns:a16="http://schemas.microsoft.com/office/drawing/2014/main" id="{3E4CD229-EBB1-4CAD-C5C1-977F151CAE14}"/>
              </a:ext>
            </a:extLst>
          </p:cNvPr>
          <p:cNvCxnSpPr/>
          <p:nvPr/>
        </p:nvCxnSpPr>
        <p:spPr>
          <a:xfrm>
            <a:off x="4130355" y="5177383"/>
            <a:ext cx="732738" cy="683139"/>
          </a:xfrm>
          <a:prstGeom prst="bentConnector3">
            <a:avLst/>
          </a:prstGeom>
          <a:noFill/>
          <a:ln w="19050" cap="flat" cmpd="sng" algn="ctr">
            <a:solidFill>
              <a:sysClr val="window" lastClr="FFFFFF">
                <a:lumMod val="50000"/>
              </a:sysClr>
            </a:solidFill>
            <a:prstDash val="solid"/>
            <a:headEnd type="none" w="med" len="med"/>
            <a:tailEnd type="none" w="med" len="med"/>
          </a:ln>
          <a:effectLst/>
        </p:spPr>
      </p:cxnSp>
      <p:sp>
        <p:nvSpPr>
          <p:cNvPr id="37" name="타원 36">
            <a:extLst>
              <a:ext uri="{FF2B5EF4-FFF2-40B4-BE49-F238E27FC236}">
                <a16:creationId xmlns:a16="http://schemas.microsoft.com/office/drawing/2014/main" id="{61806DC1-3427-0C5F-CFD1-D183DC48FC6F}"/>
              </a:ext>
            </a:extLst>
          </p:cNvPr>
          <p:cNvSpPr/>
          <p:nvPr/>
        </p:nvSpPr>
        <p:spPr>
          <a:xfrm>
            <a:off x="2369850" y="272171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타원 37">
            <a:extLst>
              <a:ext uri="{FF2B5EF4-FFF2-40B4-BE49-F238E27FC236}">
                <a16:creationId xmlns:a16="http://schemas.microsoft.com/office/drawing/2014/main" id="{28CF90B1-700B-E9CE-859E-E773B48BC462}"/>
              </a:ext>
            </a:extLst>
          </p:cNvPr>
          <p:cNvSpPr/>
          <p:nvPr/>
        </p:nvSpPr>
        <p:spPr>
          <a:xfrm>
            <a:off x="2369850" y="320952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9" name="타원 38">
            <a:extLst>
              <a:ext uri="{FF2B5EF4-FFF2-40B4-BE49-F238E27FC236}">
                <a16:creationId xmlns:a16="http://schemas.microsoft.com/office/drawing/2014/main" id="{1C50C766-0149-BC1A-F707-33B690EEECE2}"/>
              </a:ext>
            </a:extLst>
          </p:cNvPr>
          <p:cNvSpPr/>
          <p:nvPr/>
        </p:nvSpPr>
        <p:spPr>
          <a:xfrm>
            <a:off x="2369850" y="3697337"/>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0" name="타원 39">
            <a:extLst>
              <a:ext uri="{FF2B5EF4-FFF2-40B4-BE49-F238E27FC236}">
                <a16:creationId xmlns:a16="http://schemas.microsoft.com/office/drawing/2014/main" id="{F6999282-A668-9D33-DB06-27D3141D34D7}"/>
              </a:ext>
            </a:extLst>
          </p:cNvPr>
          <p:cNvSpPr/>
          <p:nvPr/>
        </p:nvSpPr>
        <p:spPr>
          <a:xfrm>
            <a:off x="2369850" y="418514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1" name="직사각형 49">
            <a:extLst>
              <a:ext uri="{FF2B5EF4-FFF2-40B4-BE49-F238E27FC236}">
                <a16:creationId xmlns:a16="http://schemas.microsoft.com/office/drawing/2014/main" id="{37B56165-357C-6A93-5FDF-7B4CE249F570}"/>
              </a:ext>
            </a:extLst>
          </p:cNvPr>
          <p:cNvSpPr>
            <a:spLocks noChangeArrowheads="1"/>
          </p:cNvSpPr>
          <p:nvPr>
            <p:custDataLst>
              <p:tags r:id="rId4"/>
            </p:custDataLst>
          </p:nvPr>
        </p:nvSpPr>
        <p:spPr bwMode="auto">
          <a:xfrm>
            <a:off x="6547599"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직사각형 49">
            <a:extLst>
              <a:ext uri="{FF2B5EF4-FFF2-40B4-BE49-F238E27FC236}">
                <a16:creationId xmlns:a16="http://schemas.microsoft.com/office/drawing/2014/main" id="{8725F418-C76B-2C0B-D7C9-25ACD4B6BDCE}"/>
              </a:ext>
            </a:extLst>
          </p:cNvPr>
          <p:cNvSpPr>
            <a:spLocks noChangeArrowheads="1"/>
          </p:cNvSpPr>
          <p:nvPr>
            <p:custDataLst>
              <p:tags r:id="rId5"/>
            </p:custDataLst>
          </p:nvPr>
        </p:nvSpPr>
        <p:spPr bwMode="auto">
          <a:xfrm>
            <a:off x="7987508"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직사각형 49">
            <a:extLst>
              <a:ext uri="{FF2B5EF4-FFF2-40B4-BE49-F238E27FC236}">
                <a16:creationId xmlns:a16="http://schemas.microsoft.com/office/drawing/2014/main" id="{2DA9504C-28D9-910A-7507-AC1098625D67}"/>
              </a:ext>
            </a:extLst>
          </p:cNvPr>
          <p:cNvSpPr>
            <a:spLocks noChangeArrowheads="1"/>
          </p:cNvSpPr>
          <p:nvPr>
            <p:custDataLst>
              <p:tags r:id="rId6"/>
            </p:custDataLst>
          </p:nvPr>
        </p:nvSpPr>
        <p:spPr bwMode="auto">
          <a:xfrm>
            <a:off x="7267553"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4" name="삼각형 1">
            <a:extLst>
              <a:ext uri="{FF2B5EF4-FFF2-40B4-BE49-F238E27FC236}">
                <a16:creationId xmlns:a16="http://schemas.microsoft.com/office/drawing/2014/main" id="{70AC213F-F807-A0DA-32C8-EE1D1968C88D}"/>
              </a:ext>
            </a:extLst>
          </p:cNvPr>
          <p:cNvSpPr/>
          <p:nvPr/>
        </p:nvSpPr>
        <p:spPr>
          <a:xfrm rot="5400000">
            <a:off x="7590238"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5" name="삼각형 1">
            <a:extLst>
              <a:ext uri="{FF2B5EF4-FFF2-40B4-BE49-F238E27FC236}">
                <a16:creationId xmlns:a16="http://schemas.microsoft.com/office/drawing/2014/main" id="{E1E0BECA-65DB-4233-3A1F-B228F70687A1}"/>
              </a:ext>
            </a:extLst>
          </p:cNvPr>
          <p:cNvSpPr/>
          <p:nvPr/>
        </p:nvSpPr>
        <p:spPr>
          <a:xfrm rot="5400000">
            <a:off x="6870284"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6" name="직사각형 49">
            <a:extLst>
              <a:ext uri="{FF2B5EF4-FFF2-40B4-BE49-F238E27FC236}">
                <a16:creationId xmlns:a16="http://schemas.microsoft.com/office/drawing/2014/main" id="{69485C96-427E-78E2-5734-E532E99D7725}"/>
              </a:ext>
            </a:extLst>
          </p:cNvPr>
          <p:cNvSpPr>
            <a:spLocks noChangeArrowheads="1"/>
          </p:cNvSpPr>
          <p:nvPr>
            <p:custDataLst>
              <p:tags r:id="rId7"/>
            </p:custDataLst>
          </p:nvPr>
        </p:nvSpPr>
        <p:spPr bwMode="auto">
          <a:xfrm>
            <a:off x="8631440" y="3106486"/>
            <a:ext cx="1189224" cy="389272"/>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7" name="직사각형 46">
            <a:extLst>
              <a:ext uri="{FF2B5EF4-FFF2-40B4-BE49-F238E27FC236}">
                <a16:creationId xmlns:a16="http://schemas.microsoft.com/office/drawing/2014/main" id="{5A63D4B9-19F1-8375-03F1-AF0513168B57}"/>
              </a:ext>
            </a:extLst>
          </p:cNvPr>
          <p:cNvSpPr>
            <a:spLocks noChangeArrowheads="1"/>
          </p:cNvSpPr>
          <p:nvPr>
            <p:custDataLst>
              <p:tags r:id="rId8"/>
            </p:custDataLst>
          </p:nvPr>
        </p:nvSpPr>
        <p:spPr bwMode="auto">
          <a:xfrm>
            <a:off x="8631443" y="3714325"/>
            <a:ext cx="1222762" cy="405963"/>
          </a:xfrm>
          <a:prstGeom prst="rect">
            <a:avLst/>
          </a:prstGeom>
          <a:solidFill>
            <a:sysClr val="windowText" lastClr="000000"/>
          </a:solidFill>
          <a:ln w="6350"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8" name="직사각형 49">
            <a:extLst>
              <a:ext uri="{FF2B5EF4-FFF2-40B4-BE49-F238E27FC236}">
                <a16:creationId xmlns:a16="http://schemas.microsoft.com/office/drawing/2014/main" id="{C33C0965-DB95-729D-1BBF-199709A141BE}"/>
              </a:ext>
            </a:extLst>
          </p:cNvPr>
          <p:cNvSpPr>
            <a:spLocks noChangeArrowheads="1"/>
          </p:cNvSpPr>
          <p:nvPr>
            <p:custDataLst>
              <p:tags r:id="rId9"/>
            </p:custDataLst>
          </p:nvPr>
        </p:nvSpPr>
        <p:spPr bwMode="auto">
          <a:xfrm>
            <a:off x="8631443" y="4228903"/>
            <a:ext cx="1222762" cy="529635"/>
          </a:xfrm>
          <a:prstGeom prst="rect">
            <a:avLst/>
          </a:prstGeom>
          <a:solidFill>
            <a:sysClr val="window" lastClr="FFFFFF"/>
          </a:solidFill>
          <a:ln w="6350" cap="flat" cmpd="sng" algn="ctr">
            <a:solidFill>
              <a:sysClr val="windowText" lastClr="000000"/>
            </a:solidFill>
            <a:prstDash val="solid"/>
          </a:ln>
          <a:effectLst/>
        </p:spPr>
        <p:txBody>
          <a:bodyPr lIns="84396" tIns="42198" rIns="84396" bIns="42198" rtlCol="0" anchor="ctr"/>
          <a:lstStyle/>
          <a:p>
            <a:pPr marL="158252" indent="-158252">
              <a:buFont typeface="Arial" panose="020B0604020202020204" pitchFamily="34" charset="0"/>
              <a:buChar cha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XXX</a:t>
            </a: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a:extLst>
              <a:ext uri="{FF2B5EF4-FFF2-40B4-BE49-F238E27FC236}">
                <a16:creationId xmlns:a16="http://schemas.microsoft.com/office/drawing/2014/main" id="{E46207B2-529E-4AA6-702D-E8725000CDBC}"/>
              </a:ext>
            </a:extLst>
          </p:cNvPr>
          <p:cNvSpPr/>
          <p:nvPr/>
        </p:nvSpPr>
        <p:spPr>
          <a:xfrm>
            <a:off x="6912608" y="5177385"/>
            <a:ext cx="2133269" cy="526061"/>
          </a:xfrm>
          <a:prstGeom prst="rect">
            <a:avLst/>
          </a:prstGeom>
          <a:solidFill>
            <a:sysClr val="windowText" lastClr="000000">
              <a:lumMod val="50000"/>
              <a:lumOff val="50000"/>
              <a:alpha val="29804"/>
            </a:sysClr>
          </a:solidFill>
          <a:ln w="12700" cap="flat" cmpd="sng" algn="ctr">
            <a:solidFill>
              <a:sysClr val="windowText" lastClr="000000"/>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0" name="TextBox 49">
            <a:extLst>
              <a:ext uri="{FF2B5EF4-FFF2-40B4-BE49-F238E27FC236}">
                <a16:creationId xmlns:a16="http://schemas.microsoft.com/office/drawing/2014/main" id="{C271E45C-01C5-7506-0536-CC8BBB04BC1A}"/>
              </a:ext>
            </a:extLst>
          </p:cNvPr>
          <p:cNvSpPr txBox="1"/>
          <p:nvPr/>
        </p:nvSpPr>
        <p:spPr>
          <a:xfrm>
            <a:off x="1772901" y="6327428"/>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1" name="TextBox 50">
            <a:extLst>
              <a:ext uri="{FF2B5EF4-FFF2-40B4-BE49-F238E27FC236}">
                <a16:creationId xmlns:a16="http://schemas.microsoft.com/office/drawing/2014/main" id="{67F46154-4F39-B2A7-29E0-58FE05E81500}"/>
              </a:ext>
            </a:extLst>
          </p:cNvPr>
          <p:cNvSpPr txBox="1"/>
          <p:nvPr/>
        </p:nvSpPr>
        <p:spPr>
          <a:xfrm>
            <a:off x="1780163" y="7069554"/>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2" name="TextBox 51">
            <a:extLst>
              <a:ext uri="{FF2B5EF4-FFF2-40B4-BE49-F238E27FC236}">
                <a16:creationId xmlns:a16="http://schemas.microsoft.com/office/drawing/2014/main" id="{76266B77-EB56-3A6B-2E4C-D3DC3573ABC5}"/>
              </a:ext>
            </a:extLst>
          </p:cNvPr>
          <p:cNvSpPr txBox="1"/>
          <p:nvPr/>
        </p:nvSpPr>
        <p:spPr>
          <a:xfrm>
            <a:off x="3868763" y="6391350"/>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3" name="TextBox 52">
            <a:extLst>
              <a:ext uri="{FF2B5EF4-FFF2-40B4-BE49-F238E27FC236}">
                <a16:creationId xmlns:a16="http://schemas.microsoft.com/office/drawing/2014/main" id="{CBC54BD0-37F9-6AFA-BEC6-ECBD3F82BD89}"/>
              </a:ext>
            </a:extLst>
          </p:cNvPr>
          <p:cNvSpPr txBox="1"/>
          <p:nvPr/>
        </p:nvSpPr>
        <p:spPr>
          <a:xfrm>
            <a:off x="3868757" y="7069552"/>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54" name="직선 연결선 53">
            <a:extLst>
              <a:ext uri="{FF2B5EF4-FFF2-40B4-BE49-F238E27FC236}">
                <a16:creationId xmlns:a16="http://schemas.microsoft.com/office/drawing/2014/main" id="{EE26AF9B-B0D9-38AD-15B7-C70F78A6506D}"/>
              </a:ext>
            </a:extLst>
          </p:cNvPr>
          <p:cNvCxnSpPr>
            <a:cxnSpLocks/>
          </p:cNvCxnSpPr>
          <p:nvPr/>
        </p:nvCxnSpPr>
        <p:spPr>
          <a:xfrm>
            <a:off x="3794814" y="1252425"/>
            <a:ext cx="3101838" cy="0"/>
          </a:xfrm>
          <a:prstGeom prst="line">
            <a:avLst/>
          </a:prstGeom>
          <a:noFill/>
          <a:ln w="9525" cap="flat" cmpd="sng" algn="ctr">
            <a:solidFill>
              <a:sysClr val="window" lastClr="FFFFFF">
                <a:lumMod val="50000"/>
              </a:sysClr>
            </a:solidFill>
            <a:prstDash val="solid"/>
          </a:ln>
          <a:effectLst/>
        </p:spPr>
      </p:cxnSp>
      <p:cxnSp>
        <p:nvCxnSpPr>
          <p:cNvPr id="55" name="직선 연결선 54">
            <a:extLst>
              <a:ext uri="{FF2B5EF4-FFF2-40B4-BE49-F238E27FC236}">
                <a16:creationId xmlns:a16="http://schemas.microsoft.com/office/drawing/2014/main" id="{7FF74CDB-2D73-E32D-2BBA-363122CD43AC}"/>
              </a:ext>
            </a:extLst>
          </p:cNvPr>
          <p:cNvCxnSpPr>
            <a:cxnSpLocks/>
          </p:cNvCxnSpPr>
          <p:nvPr/>
        </p:nvCxnSpPr>
        <p:spPr>
          <a:xfrm>
            <a:off x="3895876" y="1667706"/>
            <a:ext cx="3101838" cy="0"/>
          </a:xfrm>
          <a:prstGeom prst="line">
            <a:avLst/>
          </a:prstGeom>
          <a:noFill/>
          <a:ln w="9525" cap="flat" cmpd="sng" algn="ctr">
            <a:solidFill>
              <a:sysClr val="window" lastClr="FFFFFF">
                <a:lumMod val="50000"/>
              </a:sysClr>
            </a:solidFill>
            <a:prstDash val="solid"/>
          </a:ln>
          <a:effectLst/>
        </p:spPr>
      </p:cxnSp>
      <p:pic>
        <p:nvPicPr>
          <p:cNvPr id="56" name="Picture 2" descr="Computer Icons Star Drawing PNG, Clipart, Aircraft, Airplane, Angle, Black,  Black And White Free PNG Download">
            <a:extLst>
              <a:ext uri="{FF2B5EF4-FFF2-40B4-BE49-F238E27FC236}">
                <a16:creationId xmlns:a16="http://schemas.microsoft.com/office/drawing/2014/main" id="{0536BB19-D861-070D-D7CA-316DECE21E17}"/>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1727010"/>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and Drawn Arrow - Black Hand Drawn Arrow Png, Transparent Png - kindpng">
            <a:extLst>
              <a:ext uri="{FF2B5EF4-FFF2-40B4-BE49-F238E27FC236}">
                <a16:creationId xmlns:a16="http://schemas.microsoft.com/office/drawing/2014/main" id="{5387346E-FA6F-39DC-BFDB-BC83F388C0CB}"/>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386" b="94955" l="3140" r="97326"/>
                    </a14:imgEffect>
                  </a14:imgLayer>
                </a14:imgProps>
              </a:ext>
              <a:ext uri="{28A0092B-C50C-407E-A947-70E740481C1C}">
                <a14:useLocalDpi xmlns:a14="http://schemas.microsoft.com/office/drawing/2010/main" val="0"/>
              </a:ext>
            </a:extLst>
          </a:blip>
          <a:srcRect/>
          <a:stretch>
            <a:fillRect/>
          </a:stretch>
        </p:blipFill>
        <p:spPr bwMode="auto">
          <a:xfrm>
            <a:off x="9628020" y="6162489"/>
            <a:ext cx="722001" cy="2829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Pencil Arrow Computer Icons, left arrow, angle, internet, pen png | PNGWing">
            <a:extLst>
              <a:ext uri="{FF2B5EF4-FFF2-40B4-BE49-F238E27FC236}">
                <a16:creationId xmlns:a16="http://schemas.microsoft.com/office/drawing/2014/main" id="{ADDB6EB1-127A-153F-4FE8-AB1F95242020}"/>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8851416" y="612644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6 Circle Scribble Pencil (PNG Transparent) | OnlyGFX.com">
            <a:extLst>
              <a:ext uri="{FF2B5EF4-FFF2-40B4-BE49-F238E27FC236}">
                <a16:creationId xmlns:a16="http://schemas.microsoft.com/office/drawing/2014/main" id="{57D9FC04-259C-BAFA-F52B-2EC46E913CC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097527" y="3813391"/>
            <a:ext cx="538081" cy="532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omputer Icons Star Drawing PNG, Clipart, Aircraft, Airplane, Angle, Black,  Black And White Free PNG Download">
            <a:extLst>
              <a:ext uri="{FF2B5EF4-FFF2-40B4-BE49-F238E27FC236}">
                <a16:creationId xmlns:a16="http://schemas.microsoft.com/office/drawing/2014/main" id="{701677F5-FBFA-38A1-D29B-92419CDFCCCC}"/>
              </a:ext>
            </a:extLst>
          </p:cNvPr>
          <p:cNvPicPr>
            <a:picLocks noChangeAspect="1" noChangeArrowheads="1"/>
          </p:cNvPicPr>
          <p:nvPr/>
        </p:nvPicPr>
        <p:blipFill rotWithShape="1">
          <a:blip r:embed="rId18" cstate="print">
            <a:duotone>
              <a:srgbClr val="C0504D">
                <a:shade val="45000"/>
                <a:satMod val="135000"/>
              </a:srgbClr>
              <a:prstClr val="white"/>
            </a:duotone>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2838018"/>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encil Arrow Computer Icons, left arrow, angle, internet, pen png | PNGWing">
            <a:extLst>
              <a:ext uri="{FF2B5EF4-FFF2-40B4-BE49-F238E27FC236}">
                <a16:creationId xmlns:a16="http://schemas.microsoft.com/office/drawing/2014/main" id="{24BEA557-8B0A-F2D6-806E-F8968A81BC1A}"/>
              </a:ext>
            </a:extLst>
          </p:cNvPr>
          <p:cNvPicPr>
            <a:picLocks noChangeAspect="1" noChangeArrowheads="1"/>
          </p:cNvPicPr>
          <p:nvPr/>
        </p:nvPicPr>
        <p:blipFill rotWithShape="1">
          <a:blip r:embed="rId22" cstate="print">
            <a:duotone>
              <a:srgbClr val="C0504D">
                <a:shade val="45000"/>
                <a:satMod val="135000"/>
              </a:srgbClr>
              <a:prstClr val="white"/>
            </a:duotone>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9410468" y="577142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D Black Sketch Tick Mark PNG | Citypng">
            <a:extLst>
              <a:ext uri="{FF2B5EF4-FFF2-40B4-BE49-F238E27FC236}">
                <a16:creationId xmlns:a16="http://schemas.microsoft.com/office/drawing/2014/main" id="{2D2910C8-7D73-3520-93E5-B23E91644531}"/>
              </a:ext>
            </a:extLst>
          </p:cNvPr>
          <p:cNvPicPr>
            <a:picLocks noChangeAspect="1" noChangeArrowheads="1"/>
          </p:cNvPicPr>
          <p:nvPr/>
        </p:nvPicPr>
        <p:blipFill rotWithShape="1">
          <a:blip r:embed="rId25" cstate="print">
            <a:duotone>
              <a:srgbClr val="C0504D">
                <a:shade val="45000"/>
                <a:satMod val="135000"/>
              </a:srgbClr>
              <a:prstClr val="white"/>
            </a:duotone>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8492309" y="7088523"/>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D Black Sketch Tick Mark PNG | Citypng">
            <a:extLst>
              <a:ext uri="{FF2B5EF4-FFF2-40B4-BE49-F238E27FC236}">
                <a16:creationId xmlns:a16="http://schemas.microsoft.com/office/drawing/2014/main" id="{902AB1E7-46E0-ED52-8E70-A10CBF2BAFBC}"/>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9159637" y="7052314"/>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V 사진, 이미지, 일러스트, 캘리그라피 - 크라우드픽">
            <a:extLst>
              <a:ext uri="{FF2B5EF4-FFF2-40B4-BE49-F238E27FC236}">
                <a16:creationId xmlns:a16="http://schemas.microsoft.com/office/drawing/2014/main" id="{44B4D4F4-AB47-1607-A2E8-061A43F58B9A}"/>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colorTemperature colorTemp="5900"/>
                    </a14:imgEffect>
                  </a14:imgLayer>
                </a14:imgProps>
              </a:ext>
              <a:ext uri="{28A0092B-C50C-407E-A947-70E740481C1C}">
                <a14:useLocalDpi xmlns:a14="http://schemas.microsoft.com/office/drawing/2010/main" val="0"/>
              </a:ext>
            </a:extLst>
          </a:blip>
          <a:srcRect l="23806" t="17277" r="15860" b="17869"/>
          <a:stretch/>
        </p:blipFill>
        <p:spPr bwMode="auto">
          <a:xfrm>
            <a:off x="9803687" y="7114045"/>
            <a:ext cx="674912" cy="7254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Safety Line Stock Vector (Royalty Free) 296795174">
            <a:extLst>
              <a:ext uri="{FF2B5EF4-FFF2-40B4-BE49-F238E27FC236}">
                <a16:creationId xmlns:a16="http://schemas.microsoft.com/office/drawing/2014/main" id="{9F210B33-1EE8-781C-5FB1-7D671B5448E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8581"/>
          <a:stretch/>
        </p:blipFill>
        <p:spPr bwMode="auto">
          <a:xfrm>
            <a:off x="1819220" y="1382680"/>
            <a:ext cx="644626" cy="3952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Safety Line Stock Vector (Royalty Free) 296795174">
            <a:extLst>
              <a:ext uri="{FF2B5EF4-FFF2-40B4-BE49-F238E27FC236}">
                <a16:creationId xmlns:a16="http://schemas.microsoft.com/office/drawing/2014/main" id="{C838FEE5-DF9B-D137-A252-444EA29531A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1813" t="9989" b="8580"/>
          <a:stretch/>
        </p:blipFill>
        <p:spPr bwMode="auto">
          <a:xfrm rot="18722966" flipV="1">
            <a:off x="2145623" y="1752327"/>
            <a:ext cx="1110608" cy="258582"/>
          </a:xfrm>
          <a:prstGeom prst="flowChartInputOutput">
            <a:avLst/>
          </a:prstGeom>
          <a:noFill/>
          <a:extLst>
            <a:ext uri="{909E8E84-426E-40DD-AFC4-6F175D3DCCD1}">
              <a14:hiddenFill xmlns:a14="http://schemas.microsoft.com/office/drawing/2010/main">
                <a:solidFill>
                  <a:srgbClr val="FFFFFF"/>
                </a:solidFill>
              </a14:hiddenFill>
            </a:ext>
          </a:extLst>
        </p:spPr>
      </p:pic>
      <p:pic>
        <p:nvPicPr>
          <p:cNvPr id="67" name="Picture 13">
            <a:extLst>
              <a:ext uri="{FF2B5EF4-FFF2-40B4-BE49-F238E27FC236}">
                <a16:creationId xmlns:a16="http://schemas.microsoft.com/office/drawing/2014/main" id="{73A9095E-E15B-DB1B-576F-0D4AB4CC9AD6}"/>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r="50000"/>
          <a:stretch/>
        </p:blipFill>
        <p:spPr bwMode="auto">
          <a:xfrm>
            <a:off x="2715242" y="4134433"/>
            <a:ext cx="1208080" cy="9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descr="C:\Users\user\Downloads\mockup-of-an-angled-iphone-12-pro-5010-el1.png">
            <a:extLst>
              <a:ext uri="{FF2B5EF4-FFF2-40B4-BE49-F238E27FC236}">
                <a16:creationId xmlns:a16="http://schemas.microsoft.com/office/drawing/2014/main" id="{32149F50-5310-A305-5274-91BAE7642689}"/>
              </a:ext>
            </a:extLst>
          </p:cNvPr>
          <p:cNvPicPr>
            <a:picLocks noChangeAspect="1" noChangeArrowheads="1"/>
          </p:cNvPicPr>
          <p:nvPr/>
        </p:nvPicPr>
        <p:blipFill rotWithShape="1">
          <a:blip r:embed="rId32" cstate="print">
            <a:extLst>
              <a:ext uri="{BEBA8EAE-BF5A-486C-A8C5-ECC9F3942E4B}">
                <a14:imgProps xmlns:a14="http://schemas.microsoft.com/office/drawing/2010/main">
                  <a14:imgLayer r:embed="rId33">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8778380" y="1214300"/>
            <a:ext cx="934522" cy="160676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3">
            <a:extLst>
              <a:ext uri="{FF2B5EF4-FFF2-40B4-BE49-F238E27FC236}">
                <a16:creationId xmlns:a16="http://schemas.microsoft.com/office/drawing/2014/main" id="{82A63373-4A9F-5A31-85F2-3F2AF0D7147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50000" t="3553" r="1022"/>
          <a:stretch/>
        </p:blipFill>
        <p:spPr bwMode="auto">
          <a:xfrm>
            <a:off x="2727602" y="5220017"/>
            <a:ext cx="1183377" cy="96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aphic 14">
            <a:extLst>
              <a:ext uri="{FF2B5EF4-FFF2-40B4-BE49-F238E27FC236}">
                <a16:creationId xmlns:a16="http://schemas.microsoft.com/office/drawing/2014/main" id="{A647AC30-EDFB-7D69-33E3-079D2F0D87A4}"/>
              </a:ext>
            </a:extLst>
          </p:cNvPr>
          <p:cNvGrpSpPr/>
          <p:nvPr/>
        </p:nvGrpSpPr>
        <p:grpSpPr>
          <a:xfrm>
            <a:off x="6556246" y="2910892"/>
            <a:ext cx="714378" cy="561871"/>
            <a:chOff x="2444748" y="555045"/>
            <a:chExt cx="7282048" cy="5727454"/>
          </a:xfrm>
        </p:grpSpPr>
        <p:sp>
          <p:nvSpPr>
            <p:cNvPr id="71" name="Freeform: Shape 670">
              <a:extLst>
                <a:ext uri="{FF2B5EF4-FFF2-40B4-BE49-F238E27FC236}">
                  <a16:creationId xmlns:a16="http://schemas.microsoft.com/office/drawing/2014/main" id="{6D48809A-A8FA-798C-E0F5-730C6A662B5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ysClr val="window" lastClr="FFFFFF">
                    <a:lumMod val="75000"/>
                  </a:sysClr>
                </a:gs>
                <a:gs pos="53000">
                  <a:sysClr val="window" lastClr="FFFFFF">
                    <a:lumMod val="85000"/>
                  </a:sysClr>
                </a:gs>
                <a:gs pos="83000">
                  <a:sysClr val="window" lastClr="FFFFFF">
                    <a:lumMod val="75000"/>
                  </a:sysClr>
                </a:gs>
                <a:gs pos="100000">
                  <a:sysClr val="window" lastClr="FFFFFF">
                    <a:lumMod val="75000"/>
                  </a:sysClr>
                </a:gs>
              </a:gsLst>
              <a:lin ang="16200000" scaled="0"/>
            </a:gra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2" name="Freeform: Shape 671">
              <a:extLst>
                <a:ext uri="{FF2B5EF4-FFF2-40B4-BE49-F238E27FC236}">
                  <a16:creationId xmlns:a16="http://schemas.microsoft.com/office/drawing/2014/main" id="{70A2C3CD-C615-B2CB-B800-6C80E56B3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3" name="Freeform: Shape 672">
              <a:extLst>
                <a:ext uri="{FF2B5EF4-FFF2-40B4-BE49-F238E27FC236}">
                  <a16:creationId xmlns:a16="http://schemas.microsoft.com/office/drawing/2014/main" id="{1CB45913-2225-192C-2D42-753F2801349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4" name="Freeform: Shape 673">
              <a:extLst>
                <a:ext uri="{FF2B5EF4-FFF2-40B4-BE49-F238E27FC236}">
                  <a16:creationId xmlns:a16="http://schemas.microsoft.com/office/drawing/2014/main" id="{E9B08EBA-3D55-B7AB-967A-25526528E86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5" name="Freeform: Shape 674">
              <a:extLst>
                <a:ext uri="{FF2B5EF4-FFF2-40B4-BE49-F238E27FC236}">
                  <a16:creationId xmlns:a16="http://schemas.microsoft.com/office/drawing/2014/main" id="{405C32DC-B605-CA09-4599-FFB89F8CDB5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6" name="Freeform: Shape 675">
              <a:extLst>
                <a:ext uri="{FF2B5EF4-FFF2-40B4-BE49-F238E27FC236}">
                  <a16:creationId xmlns:a16="http://schemas.microsoft.com/office/drawing/2014/main" id="{9794F67F-1725-3135-1190-F720EBFA25E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ysClr val="window" lastClr="FFFFFF">
                <a:lumMod val="75000"/>
              </a:sysClr>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7" name="Freeform: Shape 676">
              <a:extLst>
                <a:ext uri="{FF2B5EF4-FFF2-40B4-BE49-F238E27FC236}">
                  <a16:creationId xmlns:a16="http://schemas.microsoft.com/office/drawing/2014/main" id="{AC101053-F135-58AE-A1F8-C1D26F8823E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8" name="Freeform: Shape 677">
              <a:extLst>
                <a:ext uri="{FF2B5EF4-FFF2-40B4-BE49-F238E27FC236}">
                  <a16:creationId xmlns:a16="http://schemas.microsoft.com/office/drawing/2014/main" id="{22387B14-77B8-DB24-26DC-9B49E39F493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79" name="Picture 13">
            <a:extLst>
              <a:ext uri="{FF2B5EF4-FFF2-40B4-BE49-F238E27FC236}">
                <a16:creationId xmlns:a16="http://schemas.microsoft.com/office/drawing/2014/main" id="{17F1341F-ED90-F519-8A96-9D6FB5D80F2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76144" t="55211" r="1689" b="3858"/>
          <a:stretch/>
        </p:blipFill>
        <p:spPr bwMode="auto">
          <a:xfrm>
            <a:off x="3935951" y="5779660"/>
            <a:ext cx="453873" cy="34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사각형: 둥근 모서리 79">
            <a:extLst>
              <a:ext uri="{FF2B5EF4-FFF2-40B4-BE49-F238E27FC236}">
                <a16:creationId xmlns:a16="http://schemas.microsoft.com/office/drawing/2014/main" id="{949D3F7C-9CC4-2775-5C69-19F507C303B6}"/>
              </a:ext>
            </a:extLst>
          </p:cNvPr>
          <p:cNvSpPr/>
          <p:nvPr/>
        </p:nvSpPr>
        <p:spPr>
          <a:xfrm>
            <a:off x="5001936" y="1294123"/>
            <a:ext cx="3714114" cy="1477825"/>
          </a:xfrm>
          <a:prstGeom prst="roundRect">
            <a:avLst>
              <a:gd name="adj" fmla="val 10480"/>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81" name="그룹 80">
            <a:extLst>
              <a:ext uri="{FF2B5EF4-FFF2-40B4-BE49-F238E27FC236}">
                <a16:creationId xmlns:a16="http://schemas.microsoft.com/office/drawing/2014/main" id="{7B74EFB4-1769-7C04-3175-2BC3A64B7EF8}"/>
              </a:ext>
            </a:extLst>
          </p:cNvPr>
          <p:cNvGrpSpPr/>
          <p:nvPr/>
        </p:nvGrpSpPr>
        <p:grpSpPr>
          <a:xfrm>
            <a:off x="12307561" y="2409418"/>
            <a:ext cx="1226705" cy="1211357"/>
            <a:chOff x="5682478" y="3632971"/>
            <a:chExt cx="1328930" cy="595647"/>
          </a:xfrm>
        </p:grpSpPr>
        <p:pic>
          <p:nvPicPr>
            <p:cNvPr id="82" name="Picture 6" descr="Server Svg Png Icon Free Download (#569193) - OnlineWebFonts.COM">
              <a:extLst>
                <a:ext uri="{FF2B5EF4-FFF2-40B4-BE49-F238E27FC236}">
                  <a16:creationId xmlns:a16="http://schemas.microsoft.com/office/drawing/2014/main" id="{10645D89-461B-9BD3-5011-AAD6696108AE}"/>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2478" y="3750338"/>
              <a:ext cx="452904" cy="4782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Server Svg Png Icon Free Download (#569193) - OnlineWebFonts.COM">
              <a:extLst>
                <a:ext uri="{FF2B5EF4-FFF2-40B4-BE49-F238E27FC236}">
                  <a16:creationId xmlns:a16="http://schemas.microsoft.com/office/drawing/2014/main" id="{285A9E1A-3B85-D41E-E015-5AEC0F7F444C}"/>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558504" y="3750338"/>
              <a:ext cx="452904" cy="47828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5F560414-DE12-1CB0-50A0-8C4E82AE3729}"/>
                </a:ext>
              </a:extLst>
            </p:cNvPr>
            <p:cNvSpPr txBox="1"/>
            <p:nvPr/>
          </p:nvSpPr>
          <p:spPr>
            <a:xfrm>
              <a:off x="6078971" y="3632971"/>
              <a:ext cx="535944" cy="268943"/>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85" name="Picture 6" descr="Server Svg Png Icon Free Download (#569193) - OnlineWebFonts.COM">
            <a:extLst>
              <a:ext uri="{FF2B5EF4-FFF2-40B4-BE49-F238E27FC236}">
                <a16:creationId xmlns:a16="http://schemas.microsoft.com/office/drawing/2014/main" id="{B6608EFF-BDB6-01F3-EB52-48CA57DABBE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429692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erver Svg Png Icon Free Download (#569193) - OnlineWebFonts.COM">
            <a:extLst>
              <a:ext uri="{FF2B5EF4-FFF2-40B4-BE49-F238E27FC236}">
                <a16:creationId xmlns:a16="http://schemas.microsoft.com/office/drawing/2014/main" id="{CEFAC1DA-8356-82EA-134B-E55B54E09239}"/>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429692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E04A7DE-9FD2-E553-7DA9-BE2C2CBE89AB}"/>
              </a:ext>
            </a:extLst>
          </p:cNvPr>
          <p:cNvSpPr txBox="1"/>
          <p:nvPr/>
        </p:nvSpPr>
        <p:spPr>
          <a:xfrm>
            <a:off x="12673554" y="4158939"/>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8" name="Picture 6" descr="Server Svg Png Icon Free Download (#569193) - OnlineWebFonts.COM">
            <a:extLst>
              <a:ext uri="{FF2B5EF4-FFF2-40B4-BE49-F238E27FC236}">
                <a16:creationId xmlns:a16="http://schemas.microsoft.com/office/drawing/2014/main" id="{39684891-D18C-59ED-7C84-F50FBA67DCCD}"/>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392219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Server Svg Png Icon Free Download (#569193) - OnlineWebFonts.COM">
            <a:extLst>
              <a:ext uri="{FF2B5EF4-FFF2-40B4-BE49-F238E27FC236}">
                <a16:creationId xmlns:a16="http://schemas.microsoft.com/office/drawing/2014/main" id="{4DEF33CF-77C9-8185-B6F0-D0AAFF0E0353}"/>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392219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0F663F7-85B2-1734-627E-D651AEB01C42}"/>
              </a:ext>
            </a:extLst>
          </p:cNvPr>
          <p:cNvSpPr txBox="1"/>
          <p:nvPr/>
        </p:nvSpPr>
        <p:spPr>
          <a:xfrm>
            <a:off x="12673554" y="3749713"/>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1" name="그림 90">
            <a:extLst>
              <a:ext uri="{FF2B5EF4-FFF2-40B4-BE49-F238E27FC236}">
                <a16:creationId xmlns:a16="http://schemas.microsoft.com/office/drawing/2014/main" id="{39D30837-FED6-2DAF-8575-C77F136C47F5}"/>
              </a:ext>
            </a:extLst>
          </p:cNvPr>
          <p:cNvPicPr>
            <a:picLocks noChangeAspect="1"/>
          </p:cNvPicPr>
          <p:nvPr/>
        </p:nvPicPr>
        <p:blipFill rotWithShape="1">
          <a:blip r:embed="rId36">
            <a:extLst>
              <a:ext uri="{BEBA8EAE-BF5A-486C-A8C5-ECC9F3942E4B}">
                <a14:imgProps xmlns:a14="http://schemas.microsoft.com/office/drawing/2010/main">
                  <a14:imgLayer r:embed="rId37">
                    <a14:imgEffect>
                      <a14:backgroundRemoval t="10000" b="90000" l="10000" r="90000"/>
                    </a14:imgEffect>
                  </a14:imgLayer>
                </a14:imgProps>
              </a:ext>
            </a:extLst>
          </a:blip>
          <a:srcRect l="24800" t="18500" r="24800" b="17240"/>
          <a:stretch/>
        </p:blipFill>
        <p:spPr>
          <a:xfrm>
            <a:off x="3070772" y="-234690"/>
            <a:ext cx="1441938" cy="1838472"/>
          </a:xfrm>
          <a:prstGeom prst="rect">
            <a:avLst/>
          </a:prstGeom>
        </p:spPr>
      </p:pic>
      <p:pic>
        <p:nvPicPr>
          <p:cNvPr id="9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38" cstate="print">
            <a:duotone>
              <a:srgbClr val="C0504D">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980275" y="6315737"/>
            <a:ext cx="510807" cy="508233"/>
          </a:xfrm>
          <a:prstGeom prst="rect">
            <a:avLst/>
          </a:prstGeom>
          <a:noFill/>
          <a:extLst>
            <a:ext uri="{909E8E84-426E-40DD-AFC4-6F175D3DCCD1}">
              <a14:hiddenFill xmlns:a14="http://schemas.microsoft.com/office/drawing/2010/main">
                <a:solidFill>
                  <a:srgbClr val="FFFFFF"/>
                </a:solidFill>
              </a14:hiddenFill>
            </a:ext>
          </a:extLst>
        </p:spPr>
      </p:pic>
      <p:pic>
        <p:nvPicPr>
          <p:cNvPr id="93" name="그림 92">
            <a:extLst>
              <a:ext uri="{FF2B5EF4-FFF2-40B4-BE49-F238E27FC236}">
                <a16:creationId xmlns:a16="http://schemas.microsoft.com/office/drawing/2014/main" id="{C89F40A0-D4FC-B282-B163-933D0EFB7CC2}"/>
              </a:ext>
            </a:extLst>
          </p:cNvPr>
          <p:cNvPicPr>
            <a:picLocks noChangeAspect="1"/>
          </p:cNvPicPr>
          <p:nvPr/>
        </p:nvPicPr>
        <p:blipFill rotWithShape="1">
          <a:blip r:embed="rId40"/>
          <a:srcRect l="19838" t="17749" r="31330" b="45138"/>
          <a:stretch/>
        </p:blipFill>
        <p:spPr>
          <a:xfrm>
            <a:off x="3069760" y="2849700"/>
            <a:ext cx="1135466" cy="816114"/>
          </a:xfrm>
          <a:prstGeom prst="rect">
            <a:avLst/>
          </a:prstGeom>
        </p:spPr>
      </p:pic>
      <p:pic>
        <p:nvPicPr>
          <p:cNvPr id="94" name="그림 93">
            <a:extLst>
              <a:ext uri="{FF2B5EF4-FFF2-40B4-BE49-F238E27FC236}">
                <a16:creationId xmlns:a16="http://schemas.microsoft.com/office/drawing/2014/main" id="{AF2EB1B0-0AA4-8AA0-CB60-0F80FAF8C3EB}"/>
              </a:ext>
            </a:extLst>
          </p:cNvPr>
          <p:cNvPicPr>
            <a:picLocks noChangeAspect="1"/>
          </p:cNvPicPr>
          <p:nvPr/>
        </p:nvPicPr>
        <p:blipFill rotWithShape="1">
          <a:blip r:embed="rId41"/>
          <a:srcRect t="19962" b="15540"/>
          <a:stretch/>
        </p:blipFill>
        <p:spPr>
          <a:xfrm>
            <a:off x="2259317" y="165382"/>
            <a:ext cx="911865" cy="718726"/>
          </a:xfrm>
          <a:prstGeom prst="rect">
            <a:avLst/>
          </a:prstGeom>
        </p:spPr>
      </p:pic>
      <p:pic>
        <p:nvPicPr>
          <p:cNvPr id="95" name="그림 94">
            <a:extLst>
              <a:ext uri="{FF2B5EF4-FFF2-40B4-BE49-F238E27FC236}">
                <a16:creationId xmlns:a16="http://schemas.microsoft.com/office/drawing/2014/main" id="{CE3A37C5-82A0-B1A1-0A93-99B6BA54EA6C}"/>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2559168">
            <a:off x="12210990" y="1261870"/>
            <a:ext cx="2127006" cy="1528785"/>
          </a:xfrm>
          <a:prstGeom prst="rect">
            <a:avLst/>
          </a:prstGeom>
        </p:spPr>
      </p:pic>
      <p:pic>
        <p:nvPicPr>
          <p:cNvPr id="96" name="그림 95">
            <a:extLst>
              <a:ext uri="{FF2B5EF4-FFF2-40B4-BE49-F238E27FC236}">
                <a16:creationId xmlns:a16="http://schemas.microsoft.com/office/drawing/2014/main" id="{F32F3802-4D90-E0DA-F46C-946BE18A2C1F}"/>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13514794">
            <a:off x="10266944" y="2150280"/>
            <a:ext cx="2127006" cy="1528785"/>
          </a:xfrm>
          <a:prstGeom prst="rect">
            <a:avLst/>
          </a:prstGeom>
        </p:spPr>
      </p:pic>
      <p:sp>
        <p:nvSpPr>
          <p:cNvPr id="97" name="오른쪽 화살표 89">
            <a:extLst>
              <a:ext uri="{FF2B5EF4-FFF2-40B4-BE49-F238E27FC236}">
                <a16:creationId xmlns:a16="http://schemas.microsoft.com/office/drawing/2014/main" id="{10BDBA06-1AC3-816C-DAD9-98190734E45C}"/>
              </a:ext>
            </a:extLst>
          </p:cNvPr>
          <p:cNvSpPr/>
          <p:nvPr>
            <p:custDataLst>
              <p:tags r:id="rId10"/>
            </p:custDataLst>
          </p:nvPr>
        </p:nvSpPr>
        <p:spPr bwMode="auto">
          <a:xfrm>
            <a:off x="1846197" y="5587610"/>
            <a:ext cx="338187" cy="368984"/>
          </a:xfrm>
          <a:prstGeom prst="rightArrow">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8" name="그림 97">
            <a:extLst>
              <a:ext uri="{FF2B5EF4-FFF2-40B4-BE49-F238E27FC236}">
                <a16:creationId xmlns:a16="http://schemas.microsoft.com/office/drawing/2014/main" id="{968AE4DB-9D4A-3F19-79BE-BE76DDA1C4B2}"/>
              </a:ext>
            </a:extLst>
          </p:cNvPr>
          <p:cNvPicPr>
            <a:picLocks noChangeAspect="1"/>
          </p:cNvPicPr>
          <p:nvPr/>
        </p:nvPicPr>
        <p:blipFill>
          <a:blip r:embed="rId42"/>
          <a:stretch>
            <a:fillRect/>
          </a:stretch>
        </p:blipFill>
        <p:spPr>
          <a:xfrm>
            <a:off x="4886018" y="64756"/>
            <a:ext cx="729999" cy="840316"/>
          </a:xfrm>
          <a:prstGeom prst="rect">
            <a:avLst/>
          </a:prstGeom>
        </p:spPr>
      </p:pic>
      <p:pic>
        <p:nvPicPr>
          <p:cNvPr id="99" name="그림 98">
            <a:extLst>
              <a:ext uri="{FF2B5EF4-FFF2-40B4-BE49-F238E27FC236}">
                <a16:creationId xmlns:a16="http://schemas.microsoft.com/office/drawing/2014/main" id="{50A7889B-47FE-1B6E-8B8C-81A9E29F133C}"/>
              </a:ext>
            </a:extLst>
          </p:cNvPr>
          <p:cNvPicPr>
            <a:picLocks noChangeAspect="1"/>
          </p:cNvPicPr>
          <p:nvPr/>
        </p:nvPicPr>
        <p:blipFill>
          <a:blip r:embed="rId42"/>
          <a:stretch>
            <a:fillRect/>
          </a:stretch>
        </p:blipFill>
        <p:spPr>
          <a:xfrm>
            <a:off x="7750689" y="112939"/>
            <a:ext cx="729999" cy="840316"/>
          </a:xfrm>
          <a:prstGeom prst="rect">
            <a:avLst/>
          </a:prstGeom>
        </p:spPr>
      </p:pic>
      <p:pic>
        <p:nvPicPr>
          <p:cNvPr id="100" name="그림 99" descr="접시이(가) 표시된 사진&#10;&#10;자동 생성된 설명">
            <a:extLst>
              <a:ext uri="{FF2B5EF4-FFF2-40B4-BE49-F238E27FC236}">
                <a16:creationId xmlns:a16="http://schemas.microsoft.com/office/drawing/2014/main" id="{42F04151-F30D-9936-A779-E980B89EC9B6}"/>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57931" y="269012"/>
            <a:ext cx="753177" cy="544806"/>
          </a:xfrm>
          <a:prstGeom prst="rect">
            <a:avLst/>
          </a:prstGeom>
        </p:spPr>
      </p:pic>
      <p:pic>
        <p:nvPicPr>
          <p:cNvPr id="101" name="Picture 2" descr="Cloud Services">
            <a:extLst>
              <a:ext uri="{FF2B5EF4-FFF2-40B4-BE49-F238E27FC236}">
                <a16:creationId xmlns:a16="http://schemas.microsoft.com/office/drawing/2014/main" id="{1886A4CE-38F2-4170-7235-62DC2FAA2333}"/>
              </a:ext>
            </a:extLst>
          </p:cNvPr>
          <p:cNvPicPr>
            <a:picLocks noChangeAspect="1" noChangeArrowheads="1"/>
          </p:cNvPicPr>
          <p:nvPr/>
        </p:nvPicPr>
        <p:blipFill>
          <a:blip r:embed="rId4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64615" y="178276"/>
            <a:ext cx="1521502" cy="91108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그룹 101">
            <a:extLst>
              <a:ext uri="{FF2B5EF4-FFF2-40B4-BE49-F238E27FC236}">
                <a16:creationId xmlns:a16="http://schemas.microsoft.com/office/drawing/2014/main" id="{430B7714-95A3-6913-10BB-0388D1536A6C}"/>
              </a:ext>
            </a:extLst>
          </p:cNvPr>
          <p:cNvGrpSpPr/>
          <p:nvPr/>
        </p:nvGrpSpPr>
        <p:grpSpPr>
          <a:xfrm>
            <a:off x="13888151" y="4198153"/>
            <a:ext cx="655114" cy="1081238"/>
            <a:chOff x="12105103" y="1380127"/>
            <a:chExt cx="583612" cy="1171341"/>
          </a:xfrm>
        </p:grpSpPr>
        <p:pic>
          <p:nvPicPr>
            <p:cNvPr id="103" name="Picture 6" descr="Server Svg Png Icon Free Download (#569193) - OnlineWebFonts.COM">
              <a:extLst>
                <a:ext uri="{FF2B5EF4-FFF2-40B4-BE49-F238E27FC236}">
                  <a16:creationId xmlns:a16="http://schemas.microsoft.com/office/drawing/2014/main" id="{BC8C8046-D5FE-830C-E76B-53841522BC4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2137420"/>
              <a:ext cx="392080" cy="41404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Server Svg Png Icon Free Download (#569193) - OnlineWebFonts.COM">
              <a:extLst>
                <a:ext uri="{FF2B5EF4-FFF2-40B4-BE49-F238E27FC236}">
                  <a16:creationId xmlns:a16="http://schemas.microsoft.com/office/drawing/2014/main" id="{94D9BB18-4E5B-8244-A73C-4D60787D6488}"/>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1380127"/>
              <a:ext cx="392080" cy="414048"/>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A59B9FC-A64A-6821-45C6-8410BAB21FAC}"/>
                </a:ext>
              </a:extLst>
            </p:cNvPr>
            <p:cNvSpPr txBox="1"/>
            <p:nvPr/>
          </p:nvSpPr>
          <p:spPr>
            <a:xfrm rot="5400000">
              <a:off x="12177119" y="1722175"/>
              <a:ext cx="535944" cy="487249"/>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6" name="그룹 105">
            <a:extLst>
              <a:ext uri="{FF2B5EF4-FFF2-40B4-BE49-F238E27FC236}">
                <a16:creationId xmlns:a16="http://schemas.microsoft.com/office/drawing/2014/main" id="{F41318E4-1117-97BD-2A67-718B77C54515}"/>
              </a:ext>
            </a:extLst>
          </p:cNvPr>
          <p:cNvGrpSpPr/>
          <p:nvPr/>
        </p:nvGrpSpPr>
        <p:grpSpPr>
          <a:xfrm>
            <a:off x="1224895" y="-120310"/>
            <a:ext cx="590210" cy="590210"/>
            <a:chOff x="81895" y="-120310"/>
            <a:chExt cx="590210" cy="590210"/>
          </a:xfrm>
        </p:grpSpPr>
        <p:sp>
          <p:nvSpPr>
            <p:cNvPr id="107" name="타원 106">
              <a:extLst>
                <a:ext uri="{FF2B5EF4-FFF2-40B4-BE49-F238E27FC236}">
                  <a16:creationId xmlns:a16="http://schemas.microsoft.com/office/drawing/2014/main" id="{865D21CA-528E-E926-2F85-A518BFDD0F9C}"/>
                </a:ext>
              </a:extLst>
            </p:cNvPr>
            <p:cNvSpPr/>
            <p:nvPr/>
          </p:nvSpPr>
          <p:spPr>
            <a:xfrm>
              <a:off x="81895" y="-120310"/>
              <a:ext cx="590210" cy="590210"/>
            </a:xfrm>
            <a:prstGeom prst="ellipse">
              <a:avLst/>
            </a:prstGeom>
            <a:solidFill>
              <a:sysClr val="window" lastClr="FFFFFF"/>
            </a:solidFill>
            <a:ln w="28575" cap="flat" cmpd="sng" algn="ctr">
              <a:solidFill>
                <a:srgbClr val="000000">
                  <a:lumMod val="75000"/>
                  <a:lumOff val="25000"/>
                </a:srgbClr>
              </a:solid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8" name="십자형 107">
              <a:extLst>
                <a:ext uri="{FF2B5EF4-FFF2-40B4-BE49-F238E27FC236}">
                  <a16:creationId xmlns:a16="http://schemas.microsoft.com/office/drawing/2014/main" id="{97BE118B-75FC-5B01-2DCE-858B68F32456}"/>
                </a:ext>
              </a:extLst>
            </p:cNvPr>
            <p:cNvSpPr/>
            <p:nvPr/>
          </p:nvSpPr>
          <p:spPr>
            <a:xfrm>
              <a:off x="183336" y="-18869"/>
              <a:ext cx="387327" cy="387327"/>
            </a:xfrm>
            <a:prstGeom prst="plus">
              <a:avLst>
                <a:gd name="adj" fmla="val 35000"/>
              </a:avLst>
            </a:prstGeom>
            <a:solidFill>
              <a:srgbClr val="000000">
                <a:lumMod val="75000"/>
                <a:lumOff val="25000"/>
              </a:srgbClr>
            </a:solidFill>
            <a:ln w="3175" cap="flat" cmpd="sng" algn="ctr">
              <a:no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09" name="TextBox 108">
            <a:extLst>
              <a:ext uri="{FF2B5EF4-FFF2-40B4-BE49-F238E27FC236}">
                <a16:creationId xmlns:a16="http://schemas.microsoft.com/office/drawing/2014/main" id="{6F4DA981-1B1F-97C8-943E-21020B49976D}"/>
              </a:ext>
            </a:extLst>
          </p:cNvPr>
          <p:cNvSpPr txBox="1"/>
          <p:nvPr/>
        </p:nvSpPr>
        <p:spPr>
          <a:xfrm>
            <a:off x="-611425" y="5410593"/>
            <a:ext cx="2657898" cy="109453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Security &amp; Compliance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Access controls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GDPR / CCPA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Explainability: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Reporting : [n]</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10" name="직선 연결선 109">
            <a:extLst>
              <a:ext uri="{FF2B5EF4-FFF2-40B4-BE49-F238E27FC236}">
                <a16:creationId xmlns:a16="http://schemas.microsoft.com/office/drawing/2014/main" id="{00791782-15B9-B844-B326-B8D30771A78B}"/>
              </a:ext>
            </a:extLst>
          </p:cNvPr>
          <p:cNvCxnSpPr/>
          <p:nvPr/>
        </p:nvCxnSpPr>
        <p:spPr>
          <a:xfrm>
            <a:off x="5177257" y="4422677"/>
            <a:ext cx="748099" cy="0"/>
          </a:xfrm>
          <a:prstGeom prst="line">
            <a:avLst/>
          </a:prstGeom>
          <a:noFill/>
          <a:ln w="9525" cap="flat" cmpd="sng" algn="ctr">
            <a:solidFill>
              <a:sysClr val="window" lastClr="FFFFFF">
                <a:lumMod val="50000"/>
              </a:sysClr>
            </a:solidFill>
            <a:prstDash val="solid"/>
            <a:headEnd type="oval" w="med" len="med"/>
            <a:tailEnd type="stealth" w="med" len="med"/>
          </a:ln>
          <a:effectLst/>
        </p:spPr>
      </p:cxnSp>
      <p:grpSp>
        <p:nvGrpSpPr>
          <p:cNvPr id="111" name="그룹 110">
            <a:extLst>
              <a:ext uri="{FF2B5EF4-FFF2-40B4-BE49-F238E27FC236}">
                <a16:creationId xmlns:a16="http://schemas.microsoft.com/office/drawing/2014/main" id="{154947B3-462E-35EA-8033-FCCA86F56D4D}"/>
              </a:ext>
            </a:extLst>
          </p:cNvPr>
          <p:cNvGrpSpPr/>
          <p:nvPr/>
        </p:nvGrpSpPr>
        <p:grpSpPr>
          <a:xfrm>
            <a:off x="9928678" y="4820087"/>
            <a:ext cx="941171" cy="833330"/>
            <a:chOff x="2906526" y="1474131"/>
            <a:chExt cx="2816808" cy="2494052"/>
          </a:xfrm>
        </p:grpSpPr>
        <p:pic>
          <p:nvPicPr>
            <p:cNvPr id="112" name="그림 111">
              <a:extLst>
                <a:ext uri="{FF2B5EF4-FFF2-40B4-BE49-F238E27FC236}">
                  <a16:creationId xmlns:a16="http://schemas.microsoft.com/office/drawing/2014/main" id="{EF7AD093-714F-E7B8-C695-611E0D0AC9CF}"/>
                </a:ext>
              </a:extLst>
            </p:cNvPr>
            <p:cNvPicPr>
              <a:picLocks noChangeAspect="1"/>
            </p:cNvPicPr>
            <p:nvPr/>
          </p:nvPicPr>
          <p:blipFill rotWithShape="1">
            <a:blip r:embed="rId40">
              <a:alphaModFix amt="35000"/>
              <a:duotone>
                <a:srgbClr val="EEECE1">
                  <a:shade val="45000"/>
                  <a:satMod val="135000"/>
                </a:srgbClr>
                <a:prstClr val="white"/>
              </a:duotone>
            </a:blip>
            <a:srcRect l="19838" t="17749" r="31330" b="45138"/>
            <a:stretch/>
          </p:blipFill>
          <p:spPr>
            <a:xfrm rot="4048026" flipH="1">
              <a:off x="3743113" y="1798168"/>
              <a:ext cx="2304257" cy="1656184"/>
            </a:xfrm>
            <a:prstGeom prst="rect">
              <a:avLst/>
            </a:prstGeom>
          </p:spPr>
        </p:pic>
        <p:pic>
          <p:nvPicPr>
            <p:cNvPr id="113" name="그림 112">
              <a:extLst>
                <a:ext uri="{FF2B5EF4-FFF2-40B4-BE49-F238E27FC236}">
                  <a16:creationId xmlns:a16="http://schemas.microsoft.com/office/drawing/2014/main" id="{88D6BDFF-F684-2344-81FA-ADE7AD19B81B}"/>
                </a:ext>
              </a:extLst>
            </p:cNvPr>
            <p:cNvPicPr>
              <a:picLocks noChangeAspect="1"/>
            </p:cNvPicPr>
            <p:nvPr/>
          </p:nvPicPr>
          <p:blipFill rotWithShape="1">
            <a:blip r:embed="rId40">
              <a:duotone>
                <a:srgbClr val="EEECE1">
                  <a:shade val="45000"/>
                  <a:satMod val="135000"/>
                </a:srgbClr>
                <a:prstClr val="white"/>
              </a:duotone>
              <a:alphaModFix amt="35000"/>
            </a:blip>
            <a:srcRect l="19838" t="17749" r="31330" b="45138"/>
            <a:stretch/>
          </p:blipFill>
          <p:spPr>
            <a:xfrm rot="14427627" flipH="1">
              <a:off x="2582489" y="1987963"/>
              <a:ext cx="2304257" cy="1656184"/>
            </a:xfrm>
            <a:prstGeom prst="rect">
              <a:avLst/>
            </a:prstGeom>
          </p:spPr>
        </p:pic>
      </p:grpSp>
      <p:grpSp>
        <p:nvGrpSpPr>
          <p:cNvPr id="114" name="그룹 113">
            <a:extLst>
              <a:ext uri="{FF2B5EF4-FFF2-40B4-BE49-F238E27FC236}">
                <a16:creationId xmlns:a16="http://schemas.microsoft.com/office/drawing/2014/main" id="{472B5B04-5188-765C-E6DD-B410D8FD2A5E}"/>
              </a:ext>
            </a:extLst>
          </p:cNvPr>
          <p:cNvGrpSpPr/>
          <p:nvPr/>
        </p:nvGrpSpPr>
        <p:grpSpPr>
          <a:xfrm>
            <a:off x="-5280796" y="-511777"/>
            <a:ext cx="4733192" cy="4385896"/>
            <a:chOff x="-5224452" y="36781"/>
            <a:chExt cx="4733192" cy="4385896"/>
          </a:xfrm>
        </p:grpSpPr>
        <p:sp>
          <p:nvSpPr>
            <p:cNvPr id="115" name="Rectangle 2">
              <a:extLst>
                <a:ext uri="{FF2B5EF4-FFF2-40B4-BE49-F238E27FC236}">
                  <a16:creationId xmlns:a16="http://schemas.microsoft.com/office/drawing/2014/main" id="{E8D97706-7452-E8F0-68EA-FA0A62DA5F3A}"/>
                </a:ext>
              </a:extLst>
            </p:cNvPr>
            <p:cNvSpPr>
              <a:spLocks noChangeArrowheads="1"/>
            </p:cNvSpPr>
            <p:nvPr/>
          </p:nvSpPr>
          <p:spPr bwMode="gray">
            <a:xfrm>
              <a:off x="-5224452" y="36781"/>
              <a:ext cx="4733192" cy="4385896"/>
            </a:xfrm>
            <a:prstGeom prst="rect">
              <a:avLst/>
            </a:prstGeom>
            <a:solidFill>
              <a:srgbClr val="FFFFFF"/>
            </a:solidFill>
            <a:ln w="9525" algn="ctr">
              <a:solidFill>
                <a:srgbClr val="051640"/>
              </a:solidFill>
              <a:miter lim="800000"/>
              <a:headEnd/>
              <a:tailEnd/>
            </a:ln>
            <a:effectLst>
              <a:outerShdw dist="35921" dir="2700000" algn="ctr" rotWithShape="0">
                <a:srgbClr val="808080"/>
              </a:outerShdw>
            </a:effectLst>
          </p:spPr>
          <p:txBody>
            <a:bodyPr lIns="83077" tIns="43200" rIns="83077" bIns="43200" anchor="ctr">
              <a:noAutofit/>
            </a:bodyPr>
            <a:lstStyle/>
            <a:p>
              <a:pP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6" name="Rectangle 3">
              <a:extLst>
                <a:ext uri="{FF2B5EF4-FFF2-40B4-BE49-F238E27FC236}">
                  <a16:creationId xmlns:a16="http://schemas.microsoft.com/office/drawing/2014/main" id="{64155B14-8B81-261F-912F-D95FB312DAFC}"/>
                </a:ext>
              </a:extLst>
            </p:cNvPr>
            <p:cNvSpPr>
              <a:spLocks noChangeArrowheads="1"/>
            </p:cNvSpPr>
            <p:nvPr/>
          </p:nvSpPr>
          <p:spPr bwMode="gray">
            <a:xfrm>
              <a:off x="-5224452" y="36781"/>
              <a:ext cx="4733192" cy="298938"/>
            </a:xfrm>
            <a:prstGeom prst="rect">
              <a:avLst/>
            </a:prstGeom>
            <a:solidFill>
              <a:srgbClr val="051640"/>
            </a:solidFill>
            <a:ln w="9525" algn="ctr">
              <a:solidFill>
                <a:srgbClr val="051640"/>
              </a:solidFill>
              <a:miter lim="800000"/>
              <a:headEnd/>
              <a:tailEnd/>
            </a:ln>
          </p:spPr>
          <p:txBody>
            <a:bodyPr lIns="83077" tIns="43200" rIns="83077" bIns="43200" anchor="ctr"/>
            <a:lstStyle/>
            <a:p>
              <a:pPr algn="ctr" defTabSz="844104" fontAlgn="base" latinLnBrk="0">
                <a:lnSpc>
                  <a:spcPct val="85000"/>
                </a:lnSpc>
                <a:spcBef>
                  <a:spcPct val="0"/>
                </a:spcBef>
                <a:spcAft>
                  <a:spcPct val="0"/>
                </a:spcAft>
                <a:buClr>
                  <a:srgbClr val="00677A"/>
                </a:buClr>
                <a:defRPr/>
              </a:pP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r>
                <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및 핵심 질문</a:t>
              </a:r>
              <a:endPar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7" name="AutoShape 19">
              <a:extLst>
                <a:ext uri="{FF2B5EF4-FFF2-40B4-BE49-F238E27FC236}">
                  <a16:creationId xmlns:a16="http://schemas.microsoft.com/office/drawing/2014/main" id="{99BF4FD5-8034-3267-92EF-76EDA294C242}"/>
                </a:ext>
              </a:extLst>
            </p:cNvPr>
            <p:cNvSpPr>
              <a:spLocks noChangeArrowheads="1"/>
            </p:cNvSpPr>
            <p:nvPr/>
          </p:nvSpPr>
          <p:spPr bwMode="gray">
            <a:xfrm>
              <a:off x="-4954821" y="895953"/>
              <a:ext cx="1189892" cy="111638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신규</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상품</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ko-KR" altLang="en-US" sz="1108" b="1" kern="0" dirty="0" err="1">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효과성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18" name="그룹 32">
              <a:extLst>
                <a:ext uri="{FF2B5EF4-FFF2-40B4-BE49-F238E27FC236}">
                  <a16:creationId xmlns:a16="http://schemas.microsoft.com/office/drawing/2014/main" id="{0AD2E49A-37D4-8456-20C1-56E517C40B91}"/>
                </a:ext>
              </a:extLst>
            </p:cNvPr>
            <p:cNvGrpSpPr>
              <a:grpSpLocks/>
            </p:cNvGrpSpPr>
            <p:nvPr/>
          </p:nvGrpSpPr>
          <p:grpSpPr bwMode="gray">
            <a:xfrm>
              <a:off x="-5014903" y="489585"/>
              <a:ext cx="1285143" cy="244720"/>
              <a:chOff x="4654550" y="2047875"/>
              <a:chExt cx="1392238" cy="265113"/>
            </a:xfrm>
          </p:grpSpPr>
          <p:sp>
            <p:nvSpPr>
              <p:cNvPr id="125" name="Text Box 20">
                <a:extLst>
                  <a:ext uri="{FF2B5EF4-FFF2-40B4-BE49-F238E27FC236}">
                    <a16:creationId xmlns:a16="http://schemas.microsoft.com/office/drawing/2014/main" id="{0489B8A6-1B27-4BFF-ECDA-718CAC0B1ABD}"/>
                  </a:ext>
                </a:extLst>
              </p:cNvPr>
              <p:cNvSpPr txBox="1">
                <a:spLocks noChangeArrowheads="1"/>
              </p:cNvSpPr>
              <p:nvPr/>
            </p:nvSpPr>
            <p:spPr bwMode="gray">
              <a:xfrm>
                <a:off x="4654550" y="2047875"/>
                <a:ext cx="1392238"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endParaRPr lang="en-US" altLang="ko-KR"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6" name="Line 22">
                <a:extLst>
                  <a:ext uri="{FF2B5EF4-FFF2-40B4-BE49-F238E27FC236}">
                    <a16:creationId xmlns:a16="http://schemas.microsoft.com/office/drawing/2014/main" id="{CF2F52C2-7D8B-A929-5871-D552F1DBA7E9}"/>
                  </a:ext>
                </a:extLst>
              </p:cNvPr>
              <p:cNvSpPr>
                <a:spLocks noChangeShapeType="1"/>
              </p:cNvSpPr>
              <p:nvPr/>
            </p:nvSpPr>
            <p:spPr bwMode="gray">
              <a:xfrm>
                <a:off x="4700588" y="2312988"/>
                <a:ext cx="1300163"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19" name="그룹 31">
              <a:extLst>
                <a:ext uri="{FF2B5EF4-FFF2-40B4-BE49-F238E27FC236}">
                  <a16:creationId xmlns:a16="http://schemas.microsoft.com/office/drawing/2014/main" id="{1A762DF5-47EF-D838-A96A-35409CBDB7B5}"/>
                </a:ext>
              </a:extLst>
            </p:cNvPr>
            <p:cNvGrpSpPr>
              <a:grpSpLocks/>
            </p:cNvGrpSpPr>
            <p:nvPr/>
          </p:nvGrpSpPr>
          <p:grpSpPr bwMode="gray">
            <a:xfrm>
              <a:off x="-3593479" y="489585"/>
              <a:ext cx="2927838" cy="244720"/>
              <a:chOff x="6194425" y="2047875"/>
              <a:chExt cx="3171825" cy="265113"/>
            </a:xfrm>
          </p:grpSpPr>
          <p:sp>
            <p:nvSpPr>
              <p:cNvPr id="123" name="Text Box 21">
                <a:extLst>
                  <a:ext uri="{FF2B5EF4-FFF2-40B4-BE49-F238E27FC236}">
                    <a16:creationId xmlns:a16="http://schemas.microsoft.com/office/drawing/2014/main" id="{477E60F4-1D0A-998A-9B65-0B54AB1F4630}"/>
                  </a:ext>
                </a:extLst>
              </p:cNvPr>
              <p:cNvSpPr txBox="1">
                <a:spLocks noChangeArrowheads="1"/>
              </p:cNvSpPr>
              <p:nvPr/>
            </p:nvSpPr>
            <p:spPr bwMode="gray">
              <a:xfrm>
                <a:off x="7084219" y="2047875"/>
                <a:ext cx="1392237"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핵심 질문</a:t>
                </a:r>
              </a:p>
            </p:txBody>
          </p:sp>
          <p:sp>
            <p:nvSpPr>
              <p:cNvPr id="124" name="Line 23">
                <a:extLst>
                  <a:ext uri="{FF2B5EF4-FFF2-40B4-BE49-F238E27FC236}">
                    <a16:creationId xmlns:a16="http://schemas.microsoft.com/office/drawing/2014/main" id="{F75CEE77-7C89-30AA-A2F7-D6BB306653C3}"/>
                  </a:ext>
                </a:extLst>
              </p:cNvPr>
              <p:cNvSpPr>
                <a:spLocks noChangeShapeType="1"/>
              </p:cNvSpPr>
              <p:nvPr/>
            </p:nvSpPr>
            <p:spPr bwMode="gray">
              <a:xfrm>
                <a:off x="6194425" y="2312988"/>
                <a:ext cx="3171825"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20" name="AutoShape 25">
              <a:extLst>
                <a:ext uri="{FF2B5EF4-FFF2-40B4-BE49-F238E27FC236}">
                  <a16:creationId xmlns:a16="http://schemas.microsoft.com/office/drawing/2014/main" id="{B154909E-9DE8-59C9-03A3-9C75B5D00769}"/>
                </a:ext>
              </a:extLst>
            </p:cNvPr>
            <p:cNvSpPr>
              <a:spLocks noChangeArrowheads="1"/>
            </p:cNvSpPr>
            <p:nvPr/>
          </p:nvSpPr>
          <p:spPr bwMode="gray">
            <a:xfrm>
              <a:off x="-4954821" y="2165804"/>
              <a:ext cx="1189892" cy="206219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수행 전략 방향성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1" name="Rectangle 26">
              <a:extLst>
                <a:ext uri="{FF2B5EF4-FFF2-40B4-BE49-F238E27FC236}">
                  <a16:creationId xmlns:a16="http://schemas.microsoft.com/office/drawing/2014/main" id="{5B74C9CC-CD01-DE33-2F8A-47DE0A798BD4}"/>
                </a:ext>
              </a:extLst>
            </p:cNvPr>
            <p:cNvSpPr>
              <a:spLocks noChangeArrowheads="1"/>
            </p:cNvSpPr>
            <p:nvPr/>
          </p:nvSpPr>
          <p:spPr bwMode="gray">
            <a:xfrm>
              <a:off x="-3509952" y="895953"/>
              <a:ext cx="2775438" cy="111638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예상 소요 비용 및 예상 매출 산출 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신상품은 수익성이 좋은가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브랜드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이미지 제고 등 신상품을 통해 확보 가능한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비금적전인</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가치는 어떠한 것이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p>
          </p:txBody>
        </p:sp>
        <p:sp>
          <p:nvSpPr>
            <p:cNvPr id="122" name="Rectangle 28">
              <a:extLst>
                <a:ext uri="{FF2B5EF4-FFF2-40B4-BE49-F238E27FC236}">
                  <a16:creationId xmlns:a16="http://schemas.microsoft.com/office/drawing/2014/main" id="{B9B38D0A-A9BD-BA20-0F59-FD06D1B83DB5}"/>
                </a:ext>
              </a:extLst>
            </p:cNvPr>
            <p:cNvSpPr>
              <a:spLocks noChangeArrowheads="1"/>
            </p:cNvSpPr>
            <p:nvPr/>
          </p:nvSpPr>
          <p:spPr bwMode="gray">
            <a:xfrm>
              <a:off x="-3509952" y="2165804"/>
              <a:ext cx="2775438" cy="206219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신상품의 신규 고객 유입 및 기존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고객의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극대화를</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위하여 활용 가능한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론칭</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로드맵</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수행을 위해 필수적인 내부 역량은 어떠한 것이 있으며</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갖추어져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프로모션 시 목표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특성</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기반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최적의 커뮤니케이션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카드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VIP</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고객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및 유입 달성 후</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지속적</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장기적 이탈 방지를 위한 고객 관리 방안은 무엇이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p:txBody>
        </p:sp>
      </p:grpSp>
      <p:pic>
        <p:nvPicPr>
          <p:cNvPr id="12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746839" y="6570540"/>
            <a:ext cx="854474" cy="1126496"/>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그룹 127">
            <a:extLst>
              <a:ext uri="{FF2B5EF4-FFF2-40B4-BE49-F238E27FC236}">
                <a16:creationId xmlns:a16="http://schemas.microsoft.com/office/drawing/2014/main" id="{EF8B5ACB-FA77-93AA-23E0-EE35487EFDF3}"/>
              </a:ext>
            </a:extLst>
          </p:cNvPr>
          <p:cNvGrpSpPr/>
          <p:nvPr/>
        </p:nvGrpSpPr>
        <p:grpSpPr>
          <a:xfrm>
            <a:off x="12577346" y="6753632"/>
            <a:ext cx="1305360" cy="1409788"/>
            <a:chOff x="8140523" y="2065568"/>
            <a:chExt cx="1489480" cy="1608638"/>
          </a:xfrm>
        </p:grpSpPr>
        <p:pic>
          <p:nvPicPr>
            <p:cNvPr id="129" name="Picture 4" descr="Question mark Royalty Free Vector Image - VectorStock">
              <a:extLst>
                <a:ext uri="{FF2B5EF4-FFF2-40B4-BE49-F238E27FC236}">
                  <a16:creationId xmlns:a16="http://schemas.microsoft.com/office/drawing/2014/main" id="{B9A77BEA-4A8D-FE10-373E-431C6A689739}"/>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241762">
              <a:off x="8140523" y="2065568"/>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4" descr="7,241 Graffiti Question Mark Images, Stock Photos &amp; Vectors | Shutterstock">
              <a:extLst>
                <a:ext uri="{FF2B5EF4-FFF2-40B4-BE49-F238E27FC236}">
                  <a16:creationId xmlns:a16="http://schemas.microsoft.com/office/drawing/2014/main" id="{C7499D97-7C41-BA86-D615-710E439897CC}"/>
                </a:ext>
              </a:extLst>
            </p:cNvPr>
            <p:cNvPicPr>
              <a:picLocks noChangeAspect="1" noChangeArrowheads="1"/>
            </p:cNvPicPr>
            <p:nvPr/>
          </p:nvPicPr>
          <p:blipFill rotWithShape="1">
            <a:blip r:embed="rId49" cstate="print">
              <a:duotone>
                <a:srgbClr val="F79646">
                  <a:shade val="45000"/>
                  <a:satMod val="135000"/>
                </a:srgbClr>
                <a:prstClr val="white"/>
              </a:duotone>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l="21945" r="22810" b="7738"/>
            <a:stretch/>
          </p:blipFill>
          <p:spPr bwMode="auto">
            <a:xfrm>
              <a:off x="8665267" y="2371891"/>
              <a:ext cx="452846" cy="814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그룹 130">
            <a:extLst>
              <a:ext uri="{FF2B5EF4-FFF2-40B4-BE49-F238E27FC236}">
                <a16:creationId xmlns:a16="http://schemas.microsoft.com/office/drawing/2014/main" id="{A645176B-BFC6-BCC3-7BA6-7BEDAFFDEF24}"/>
              </a:ext>
            </a:extLst>
          </p:cNvPr>
          <p:cNvGrpSpPr/>
          <p:nvPr/>
        </p:nvGrpSpPr>
        <p:grpSpPr>
          <a:xfrm>
            <a:off x="12577346" y="5564513"/>
            <a:ext cx="1305360" cy="1409788"/>
            <a:chOff x="8183320" y="839619"/>
            <a:chExt cx="1489480" cy="1608638"/>
          </a:xfrm>
        </p:grpSpPr>
        <p:pic>
          <p:nvPicPr>
            <p:cNvPr id="132" name="Picture 4" descr="Question mark Royalty Free Vector Image - VectorStock">
              <a:extLst>
                <a:ext uri="{FF2B5EF4-FFF2-40B4-BE49-F238E27FC236}">
                  <a16:creationId xmlns:a16="http://schemas.microsoft.com/office/drawing/2014/main" id="{BD934E6A-08F5-8D12-BECC-049931F34991}"/>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46769">
              <a:off x="8183320" y="839619"/>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AAEABC58-E81B-25AF-2E21-A86F34D0F448}"/>
                </a:ext>
              </a:extLst>
            </p:cNvPr>
            <p:cNvPicPr>
              <a:picLocks noChangeAspect="1" noChangeArrowheads="1"/>
            </p:cNvPicPr>
            <p:nvPr/>
          </p:nvPicPr>
          <p:blipFill rotWithShape="1">
            <a:blip r:embed="rId38" cstate="print">
              <a:duotone>
                <a:srgbClr val="F79646">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675473" y="1241713"/>
              <a:ext cx="552982" cy="545350"/>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사각형: 둥근 모서리 133">
            <a:extLst>
              <a:ext uri="{FF2B5EF4-FFF2-40B4-BE49-F238E27FC236}">
                <a16:creationId xmlns:a16="http://schemas.microsoft.com/office/drawing/2014/main" id="{E56C1033-C3FC-9C45-4429-7FB7853BB5F5}"/>
              </a:ext>
            </a:extLst>
          </p:cNvPr>
          <p:cNvSpPr/>
          <p:nvPr/>
        </p:nvSpPr>
        <p:spPr>
          <a:xfrm>
            <a:off x="-4551978" y="4251660"/>
            <a:ext cx="1797852" cy="2438039"/>
          </a:xfrm>
          <a:prstGeom prst="roundRect">
            <a:avLst>
              <a:gd name="adj" fmla="val 10480"/>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latinLnBrk="0">
              <a:buClr>
                <a:srgbClr val="000000"/>
              </a:buClr>
              <a:buFont typeface="Arial"/>
              <a:buNone/>
            </a:pPr>
            <a:endParaRPr lang="ko-KR" altLang="en-US" sz="1400" kern="0">
              <a:solidFill>
                <a:srgbClr val="000000"/>
              </a:solidFill>
              <a:latin typeface="Arial"/>
              <a:cs typeface="Arial"/>
              <a:sym typeface="Arial"/>
            </a:endParaRPr>
          </a:p>
        </p:txBody>
      </p:sp>
      <p:sp>
        <p:nvSpPr>
          <p:cNvPr id="135" name="사각형: 둥근 모서리 134">
            <a:extLst>
              <a:ext uri="{FF2B5EF4-FFF2-40B4-BE49-F238E27FC236}">
                <a16:creationId xmlns:a16="http://schemas.microsoft.com/office/drawing/2014/main" id="{037CBCD0-F246-783D-10A5-FBB6C29F8800}"/>
              </a:ext>
            </a:extLst>
          </p:cNvPr>
          <p:cNvSpPr/>
          <p:nvPr/>
        </p:nvSpPr>
        <p:spPr>
          <a:xfrm>
            <a:off x="2568736" y="5755174"/>
            <a:ext cx="2272943" cy="1979774"/>
          </a:xfrm>
          <a:prstGeom prst="roundRect">
            <a:avLst>
              <a:gd name="adj" fmla="val 10480"/>
            </a:avLst>
          </a:prstGeom>
          <a:solidFill>
            <a:srgbClr val="274645"/>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Reference</a:t>
            </a:r>
            <a:b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Reference</a:t>
            </a:r>
            <a: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rPr>
              <a:t>Reference</a:t>
            </a:r>
            <a:endParaRPr lang="en-US" altLang="ko-KR" sz="2000" dirty="0">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latinLnBrk="0">
              <a:lnSpc>
                <a:spcPct val="120000"/>
              </a:lnSpc>
              <a:defRPr/>
            </a:pPr>
            <a:endParaRPr lang="ko-KR" altLang="en-US"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6" name="그림 135">
            <a:extLst>
              <a:ext uri="{FF2B5EF4-FFF2-40B4-BE49-F238E27FC236}">
                <a16:creationId xmlns:a16="http://schemas.microsoft.com/office/drawing/2014/main" id="{1EE18ECA-AF67-ABD0-4DD2-94B5B8026D9D}"/>
              </a:ext>
            </a:extLst>
          </p:cNvPr>
          <p:cNvPicPr>
            <a:picLocks noChangeAspect="1"/>
          </p:cNvPicPr>
          <p:nvPr/>
        </p:nvPicPr>
        <p:blipFill>
          <a:blip r:embed="rId51"/>
          <a:stretch>
            <a:fillRect/>
          </a:stretch>
        </p:blipFill>
        <p:spPr>
          <a:xfrm>
            <a:off x="14075178" y="5823443"/>
            <a:ext cx="2333044" cy="1660974"/>
          </a:xfrm>
          <a:prstGeom prst="rect">
            <a:avLst/>
          </a:prstGeom>
        </p:spPr>
      </p:pic>
      <p:sp>
        <p:nvSpPr>
          <p:cNvPr id="137" name="사각형: 둥근 모서리 136">
            <a:extLst>
              <a:ext uri="{FF2B5EF4-FFF2-40B4-BE49-F238E27FC236}">
                <a16:creationId xmlns:a16="http://schemas.microsoft.com/office/drawing/2014/main" id="{74323DC2-4691-8CF7-C342-5863CA694557}"/>
              </a:ext>
            </a:extLst>
          </p:cNvPr>
          <p:cNvSpPr/>
          <p:nvPr/>
        </p:nvSpPr>
        <p:spPr>
          <a:xfrm>
            <a:off x="5070435" y="5838479"/>
            <a:ext cx="2043511" cy="1779933"/>
          </a:xfrm>
          <a:prstGeom prst="roundRect">
            <a:avLst>
              <a:gd name="adj" fmla="val 17615"/>
            </a:avLst>
          </a:prstGeom>
          <a:noFill/>
          <a:ln w="76200" cap="flat" cmpd="sng" algn="ctr">
            <a:solidFill>
              <a:srgbClr val="FF50A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8" name="그림 137"/>
          <p:cNvPicPr>
            <a:picLocks noChangeAspect="1"/>
          </p:cNvPicPr>
          <p:nvPr/>
        </p:nvPicPr>
        <p:blipFill>
          <a:blip r:embed="rId52"/>
          <a:stretch>
            <a:fillRect/>
          </a:stretch>
        </p:blipFill>
        <p:spPr>
          <a:xfrm>
            <a:off x="2318164" y="-8972700"/>
            <a:ext cx="12063492" cy="15707936"/>
          </a:xfrm>
          <a:prstGeom prst="rect">
            <a:avLst/>
          </a:prstGeom>
        </p:spPr>
      </p:pic>
    </p:spTree>
    <p:extLst>
      <p:ext uri="{BB962C8B-B14F-4D97-AF65-F5344CB8AC3E}">
        <p14:creationId xmlns:p14="http://schemas.microsoft.com/office/powerpoint/2010/main" val="575776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335360" y="1879939"/>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p:cNvSpPr/>
          <p:nvPr/>
        </p:nvSpPr>
        <p:spPr>
          <a:xfrm>
            <a:off x="335360" y="3139189"/>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5"/>
          <p:cNvSpPr/>
          <p:nvPr/>
        </p:nvSpPr>
        <p:spPr>
          <a:xfrm>
            <a:off x="335360" y="4398440"/>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335360" y="5657691"/>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335360" y="620688"/>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1698957" y="873892"/>
            <a:ext cx="473206" cy="584775"/>
          </a:xfrm>
          <a:prstGeom prst="rect">
            <a:avLst/>
          </a:prstGeom>
          <a:noFill/>
        </p:spPr>
        <p:txBody>
          <a:bodyPr wrap="none" rtlCol="0">
            <a:spAutoFit/>
          </a:bodyPr>
          <a:lstStyle/>
          <a:p>
            <a:r>
              <a:rPr lang="en-US" altLang="ko-KR" sz="3200" b="1" dirty="0" smtClean="0"/>
              <a:t>A</a:t>
            </a:r>
            <a:endParaRPr lang="ko-KR" altLang="en-US" sz="3200" b="1" dirty="0"/>
          </a:p>
        </p:txBody>
      </p:sp>
      <p:sp>
        <p:nvSpPr>
          <p:cNvPr id="11" name="TextBox 10"/>
          <p:cNvSpPr txBox="1"/>
          <p:nvPr/>
        </p:nvSpPr>
        <p:spPr>
          <a:xfrm>
            <a:off x="1712582" y="2133143"/>
            <a:ext cx="445956" cy="584775"/>
          </a:xfrm>
          <a:prstGeom prst="rect">
            <a:avLst/>
          </a:prstGeom>
          <a:noFill/>
        </p:spPr>
        <p:txBody>
          <a:bodyPr wrap="none" rtlCol="0">
            <a:spAutoFit/>
          </a:bodyPr>
          <a:lstStyle/>
          <a:p>
            <a:r>
              <a:rPr lang="en-US" altLang="ko-KR" sz="3200" b="1" dirty="0" smtClean="0"/>
              <a:t>B</a:t>
            </a:r>
            <a:endParaRPr lang="ko-KR" altLang="en-US" sz="3200" b="1" dirty="0"/>
          </a:p>
        </p:txBody>
      </p:sp>
      <p:sp>
        <p:nvSpPr>
          <p:cNvPr id="12" name="TextBox 11"/>
          <p:cNvSpPr txBox="1"/>
          <p:nvPr/>
        </p:nvSpPr>
        <p:spPr>
          <a:xfrm>
            <a:off x="1711781" y="3392393"/>
            <a:ext cx="447558" cy="584775"/>
          </a:xfrm>
          <a:prstGeom prst="rect">
            <a:avLst/>
          </a:prstGeom>
          <a:noFill/>
        </p:spPr>
        <p:txBody>
          <a:bodyPr wrap="none" rtlCol="0">
            <a:spAutoFit/>
          </a:bodyPr>
          <a:lstStyle/>
          <a:p>
            <a:r>
              <a:rPr lang="en-US" altLang="ko-KR" sz="3200" b="1" dirty="0" smtClean="0"/>
              <a:t>C</a:t>
            </a:r>
            <a:endParaRPr lang="ko-KR" altLang="en-US" sz="3200" b="1" dirty="0"/>
          </a:p>
        </p:txBody>
      </p:sp>
      <p:sp>
        <p:nvSpPr>
          <p:cNvPr id="13" name="TextBox 12"/>
          <p:cNvSpPr txBox="1"/>
          <p:nvPr/>
        </p:nvSpPr>
        <p:spPr>
          <a:xfrm>
            <a:off x="1690140" y="4651644"/>
            <a:ext cx="490840" cy="584775"/>
          </a:xfrm>
          <a:prstGeom prst="rect">
            <a:avLst/>
          </a:prstGeom>
          <a:noFill/>
        </p:spPr>
        <p:txBody>
          <a:bodyPr wrap="none" rtlCol="0">
            <a:spAutoFit/>
          </a:bodyPr>
          <a:lstStyle/>
          <a:p>
            <a:r>
              <a:rPr lang="en-US" altLang="ko-KR" sz="3200" b="1" dirty="0" smtClean="0"/>
              <a:t>D</a:t>
            </a:r>
            <a:endParaRPr lang="ko-KR" altLang="en-US" sz="3200" b="1" dirty="0"/>
          </a:p>
        </p:txBody>
      </p:sp>
      <p:sp>
        <p:nvSpPr>
          <p:cNvPr id="14" name="TextBox 13"/>
          <p:cNvSpPr txBox="1"/>
          <p:nvPr/>
        </p:nvSpPr>
        <p:spPr>
          <a:xfrm>
            <a:off x="1732620" y="5910895"/>
            <a:ext cx="405880" cy="584775"/>
          </a:xfrm>
          <a:prstGeom prst="rect">
            <a:avLst/>
          </a:prstGeom>
          <a:noFill/>
        </p:spPr>
        <p:txBody>
          <a:bodyPr wrap="none" rtlCol="0">
            <a:spAutoFit/>
          </a:bodyPr>
          <a:lstStyle/>
          <a:p>
            <a:r>
              <a:rPr lang="en-US" altLang="ko-KR" sz="3200" b="1" dirty="0" smtClean="0"/>
              <a:t>E</a:t>
            </a:r>
            <a:endParaRPr lang="ko-KR" altLang="en-US" sz="3200" b="1" dirty="0"/>
          </a:p>
        </p:txBody>
      </p:sp>
      <p:sp>
        <p:nvSpPr>
          <p:cNvPr id="16" name="오른쪽 화살표 15"/>
          <p:cNvSpPr/>
          <p:nvPr/>
        </p:nvSpPr>
        <p:spPr>
          <a:xfrm>
            <a:off x="3696474" y="873892"/>
            <a:ext cx="558800" cy="58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오른쪽 화살표 16"/>
          <p:cNvSpPr/>
          <p:nvPr/>
        </p:nvSpPr>
        <p:spPr>
          <a:xfrm>
            <a:off x="3696474" y="2133142"/>
            <a:ext cx="558800" cy="58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3696474" y="3392392"/>
            <a:ext cx="558800" cy="58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3696475" y="4651642"/>
            <a:ext cx="558800" cy="58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오른쪽 화살표 19"/>
          <p:cNvSpPr/>
          <p:nvPr/>
        </p:nvSpPr>
        <p:spPr>
          <a:xfrm>
            <a:off x="3696474" y="5910895"/>
            <a:ext cx="558800" cy="584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4415988" y="1864200"/>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4415988" y="3139189"/>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a:off x="4415988" y="4398440"/>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4"/>
          <p:cNvSpPr/>
          <p:nvPr/>
        </p:nvSpPr>
        <p:spPr>
          <a:xfrm>
            <a:off x="4415988" y="5641021"/>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4415988" y="620688"/>
            <a:ext cx="3200400"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805233" y="3392393"/>
            <a:ext cx="421910" cy="584775"/>
          </a:xfrm>
          <a:prstGeom prst="rect">
            <a:avLst/>
          </a:prstGeom>
          <a:noFill/>
        </p:spPr>
        <p:txBody>
          <a:bodyPr wrap="none" rtlCol="0">
            <a:spAutoFit/>
          </a:bodyPr>
          <a:lstStyle/>
          <a:p>
            <a:r>
              <a:rPr lang="en-US" altLang="ko-KR" sz="3200" b="1" dirty="0" smtClean="0"/>
              <a:t>0</a:t>
            </a:r>
            <a:endParaRPr lang="ko-KR" altLang="en-US" sz="3200" b="1" dirty="0"/>
          </a:p>
        </p:txBody>
      </p:sp>
      <p:sp>
        <p:nvSpPr>
          <p:cNvPr id="28" name="TextBox 27"/>
          <p:cNvSpPr txBox="1"/>
          <p:nvPr/>
        </p:nvSpPr>
        <p:spPr>
          <a:xfrm>
            <a:off x="5720274" y="4651644"/>
            <a:ext cx="936475" cy="584775"/>
          </a:xfrm>
          <a:prstGeom prst="rect">
            <a:avLst/>
          </a:prstGeom>
          <a:noFill/>
        </p:spPr>
        <p:txBody>
          <a:bodyPr wrap="none" rtlCol="0">
            <a:spAutoFit/>
          </a:bodyPr>
          <a:lstStyle/>
          <a:p>
            <a:r>
              <a:rPr lang="en-US" altLang="ko-KR" sz="3200" b="1" dirty="0" smtClean="0"/>
              <a:t>-0.5</a:t>
            </a:r>
            <a:endParaRPr lang="ko-KR" altLang="en-US" sz="3200" b="1" dirty="0"/>
          </a:p>
        </p:txBody>
      </p:sp>
      <p:sp>
        <p:nvSpPr>
          <p:cNvPr id="29" name="TextBox 28"/>
          <p:cNvSpPr txBox="1"/>
          <p:nvPr/>
        </p:nvSpPr>
        <p:spPr>
          <a:xfrm>
            <a:off x="5720274" y="5910895"/>
            <a:ext cx="591829" cy="584775"/>
          </a:xfrm>
          <a:prstGeom prst="rect">
            <a:avLst/>
          </a:prstGeom>
          <a:noFill/>
        </p:spPr>
        <p:txBody>
          <a:bodyPr wrap="none" rtlCol="0">
            <a:spAutoFit/>
          </a:bodyPr>
          <a:lstStyle/>
          <a:p>
            <a:r>
              <a:rPr lang="en-US" altLang="ko-KR" sz="3200" b="1" dirty="0" smtClean="0"/>
              <a:t>-1</a:t>
            </a:r>
            <a:endParaRPr lang="ko-KR" altLang="en-US" sz="3200" b="1" dirty="0"/>
          </a:p>
        </p:txBody>
      </p:sp>
      <p:sp>
        <p:nvSpPr>
          <p:cNvPr id="30" name="TextBox 29"/>
          <p:cNvSpPr txBox="1"/>
          <p:nvPr/>
        </p:nvSpPr>
        <p:spPr>
          <a:xfrm>
            <a:off x="5670780" y="2127090"/>
            <a:ext cx="766557" cy="584775"/>
          </a:xfrm>
          <a:prstGeom prst="rect">
            <a:avLst/>
          </a:prstGeom>
          <a:noFill/>
        </p:spPr>
        <p:txBody>
          <a:bodyPr wrap="none" rtlCol="0">
            <a:spAutoFit/>
          </a:bodyPr>
          <a:lstStyle/>
          <a:p>
            <a:r>
              <a:rPr lang="en-US" altLang="ko-KR" sz="3200" b="1" dirty="0" smtClean="0"/>
              <a:t>0.5</a:t>
            </a:r>
            <a:endParaRPr lang="ko-KR" altLang="en-US" sz="3200" b="1" dirty="0"/>
          </a:p>
        </p:txBody>
      </p:sp>
      <p:sp>
        <p:nvSpPr>
          <p:cNvPr id="31" name="TextBox 30"/>
          <p:cNvSpPr txBox="1"/>
          <p:nvPr/>
        </p:nvSpPr>
        <p:spPr>
          <a:xfrm>
            <a:off x="5805233" y="873892"/>
            <a:ext cx="421910" cy="584775"/>
          </a:xfrm>
          <a:prstGeom prst="rect">
            <a:avLst/>
          </a:prstGeom>
          <a:noFill/>
        </p:spPr>
        <p:txBody>
          <a:bodyPr wrap="none" rtlCol="0">
            <a:spAutoFit/>
          </a:bodyPr>
          <a:lstStyle/>
          <a:p>
            <a:r>
              <a:rPr lang="en-US" altLang="ko-KR" sz="3200" b="1" dirty="0" smtClean="0"/>
              <a:t>1</a:t>
            </a:r>
            <a:endParaRPr lang="ko-KR" altLang="en-US" sz="3200" b="1" dirty="0"/>
          </a:p>
        </p:txBody>
      </p:sp>
      <p:sp>
        <p:nvSpPr>
          <p:cNvPr id="39" name="모서리가 둥근 직사각형 38"/>
          <p:cNvSpPr/>
          <p:nvPr/>
        </p:nvSpPr>
        <p:spPr>
          <a:xfrm>
            <a:off x="8582866" y="386420"/>
            <a:ext cx="3200400" cy="6596718"/>
          </a:xfrm>
          <a:prstGeom prst="roundRect">
            <a:avLst>
              <a:gd name="adj" fmla="val 6746"/>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모서리가 둥근 직사각형 39"/>
          <p:cNvSpPr/>
          <p:nvPr/>
        </p:nvSpPr>
        <p:spPr>
          <a:xfrm>
            <a:off x="8786066" y="620688"/>
            <a:ext cx="2772985"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9464672" y="935447"/>
            <a:ext cx="1524776" cy="461665"/>
          </a:xfrm>
          <a:prstGeom prst="rect">
            <a:avLst/>
          </a:prstGeom>
          <a:noFill/>
        </p:spPr>
        <p:txBody>
          <a:bodyPr wrap="none" rtlCol="0">
            <a:spAutoFit/>
          </a:bodyPr>
          <a:lstStyle/>
          <a:p>
            <a:r>
              <a:rPr lang="ko-KR" altLang="en-US" sz="2400" b="1" dirty="0" smtClean="0"/>
              <a:t>경제 지표</a:t>
            </a:r>
            <a:endParaRPr lang="ko-KR" altLang="en-US" sz="2400" b="1" dirty="0"/>
          </a:p>
        </p:txBody>
      </p:sp>
      <p:sp>
        <p:nvSpPr>
          <p:cNvPr id="41" name="모서리가 둥근 직사각형 40"/>
          <p:cNvSpPr/>
          <p:nvPr/>
        </p:nvSpPr>
        <p:spPr>
          <a:xfrm>
            <a:off x="8786066" y="1875771"/>
            <a:ext cx="2772985"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p:cNvSpPr txBox="1"/>
          <p:nvPr/>
        </p:nvSpPr>
        <p:spPr>
          <a:xfrm>
            <a:off x="9410170" y="2190530"/>
            <a:ext cx="1524776" cy="461665"/>
          </a:xfrm>
          <a:prstGeom prst="rect">
            <a:avLst/>
          </a:prstGeom>
          <a:noFill/>
        </p:spPr>
        <p:txBody>
          <a:bodyPr wrap="none" rtlCol="0">
            <a:spAutoFit/>
          </a:bodyPr>
          <a:lstStyle/>
          <a:p>
            <a:pPr algn="ctr"/>
            <a:r>
              <a:rPr lang="ko-KR" altLang="en-US" sz="2400" b="1" dirty="0" smtClean="0"/>
              <a:t>사회 지표</a:t>
            </a:r>
            <a:endParaRPr lang="ko-KR" altLang="en-US" sz="2400" b="1" dirty="0"/>
          </a:p>
        </p:txBody>
      </p:sp>
      <p:sp>
        <p:nvSpPr>
          <p:cNvPr id="42" name="모서리가 둥근 직사각형 41"/>
          <p:cNvSpPr/>
          <p:nvPr/>
        </p:nvSpPr>
        <p:spPr>
          <a:xfrm>
            <a:off x="8786066" y="3130854"/>
            <a:ext cx="2772985"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p:cNvSpPr txBox="1"/>
          <p:nvPr/>
        </p:nvSpPr>
        <p:spPr>
          <a:xfrm>
            <a:off x="9464672" y="3445613"/>
            <a:ext cx="1524776" cy="461665"/>
          </a:xfrm>
          <a:prstGeom prst="rect">
            <a:avLst/>
          </a:prstGeom>
          <a:noFill/>
        </p:spPr>
        <p:txBody>
          <a:bodyPr wrap="none" rtlCol="0">
            <a:spAutoFit/>
          </a:bodyPr>
          <a:lstStyle/>
          <a:p>
            <a:r>
              <a:rPr lang="ko-KR" altLang="en-US" sz="2400" b="1" dirty="0" smtClean="0"/>
              <a:t>정책 지표</a:t>
            </a:r>
            <a:endParaRPr lang="ko-KR" altLang="en-US" sz="2400" b="1" dirty="0"/>
          </a:p>
        </p:txBody>
      </p:sp>
      <p:sp>
        <p:nvSpPr>
          <p:cNvPr id="44" name="모서리가 둥근 직사각형 43"/>
          <p:cNvSpPr/>
          <p:nvPr/>
        </p:nvSpPr>
        <p:spPr>
          <a:xfrm>
            <a:off x="8786066" y="4385937"/>
            <a:ext cx="2772985"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p:cNvSpPr txBox="1"/>
          <p:nvPr/>
        </p:nvSpPr>
        <p:spPr>
          <a:xfrm>
            <a:off x="9102393" y="4700696"/>
            <a:ext cx="2140330" cy="461665"/>
          </a:xfrm>
          <a:prstGeom prst="rect">
            <a:avLst/>
          </a:prstGeom>
          <a:noFill/>
        </p:spPr>
        <p:txBody>
          <a:bodyPr wrap="none" rtlCol="0">
            <a:spAutoFit/>
          </a:bodyPr>
          <a:lstStyle/>
          <a:p>
            <a:r>
              <a:rPr lang="ko-KR" altLang="en-US" sz="2400" b="1" dirty="0" smtClean="0"/>
              <a:t>인구통계 지표</a:t>
            </a:r>
            <a:endParaRPr lang="ko-KR" altLang="en-US" sz="2400" b="1" dirty="0"/>
          </a:p>
        </p:txBody>
      </p:sp>
      <p:sp>
        <p:nvSpPr>
          <p:cNvPr id="45" name="모서리가 둥근 직사각형 44"/>
          <p:cNvSpPr/>
          <p:nvPr/>
        </p:nvSpPr>
        <p:spPr>
          <a:xfrm>
            <a:off x="8796574" y="5641021"/>
            <a:ext cx="2772985" cy="1091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TextBox 57"/>
          <p:cNvSpPr txBox="1"/>
          <p:nvPr/>
        </p:nvSpPr>
        <p:spPr>
          <a:xfrm>
            <a:off x="9112901" y="5955780"/>
            <a:ext cx="2140330" cy="461665"/>
          </a:xfrm>
          <a:prstGeom prst="rect">
            <a:avLst/>
          </a:prstGeom>
          <a:noFill/>
        </p:spPr>
        <p:txBody>
          <a:bodyPr wrap="none" rtlCol="0">
            <a:spAutoFit/>
          </a:bodyPr>
          <a:lstStyle>
            <a:defPPr>
              <a:defRPr lang="ko-KR"/>
            </a:defPPr>
            <a:lvl1pPr>
              <a:defRPr sz="2400" b="1"/>
            </a:lvl1pPr>
          </a:lstStyle>
          <a:p>
            <a:r>
              <a:rPr lang="ko-KR" altLang="en-US" dirty="0"/>
              <a:t>인구이동 </a:t>
            </a:r>
            <a:r>
              <a:rPr lang="ko-KR" altLang="en-US" dirty="0" smtClean="0"/>
              <a:t>통계</a:t>
            </a:r>
            <a:endParaRPr lang="ko-KR" altLang="en-US" dirty="0"/>
          </a:p>
        </p:txBody>
      </p:sp>
    </p:spTree>
    <p:extLst>
      <p:ext uri="{BB962C8B-B14F-4D97-AF65-F5344CB8AC3E}">
        <p14:creationId xmlns:p14="http://schemas.microsoft.com/office/powerpoint/2010/main" val="524401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t>II. </a:t>
            </a:r>
            <a:r>
              <a:rPr lang="ko-KR" altLang="en-US" dirty="0"/>
              <a:t>분석 계획</a:t>
            </a:r>
          </a:p>
        </p:txBody>
      </p:sp>
      <p:sp>
        <p:nvSpPr>
          <p:cNvPr id="12" name="사각형: 둥근 모서리 11">
            <a:extLst>
              <a:ext uri="{FF2B5EF4-FFF2-40B4-BE49-F238E27FC236}">
                <a16:creationId xmlns:a16="http://schemas.microsoft.com/office/drawing/2014/main" id="{F78179BC-1543-6E58-D844-7BA4BF053A99}"/>
              </a:ext>
            </a:extLst>
          </p:cNvPr>
          <p:cNvSpPr/>
          <p:nvPr/>
        </p:nvSpPr>
        <p:spPr>
          <a:xfrm>
            <a:off x="4250271"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주제</a:t>
            </a:r>
          </a:p>
        </p:txBody>
      </p:sp>
      <p:sp>
        <p:nvSpPr>
          <p:cNvPr id="13" name="사각형: 둥근 모서리 12">
            <a:extLst>
              <a:ext uri="{FF2B5EF4-FFF2-40B4-BE49-F238E27FC236}">
                <a16:creationId xmlns:a16="http://schemas.microsoft.com/office/drawing/2014/main" id="{B0F0BF9B-452F-779E-A1F3-0E44A639A888}"/>
              </a:ext>
            </a:extLst>
          </p:cNvPr>
          <p:cNvSpPr/>
          <p:nvPr/>
        </p:nvSpPr>
        <p:spPr>
          <a:xfrm>
            <a:off x="6159623"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grpSp>
        <p:nvGrpSpPr>
          <p:cNvPr id="56" name="그룹 55">
            <a:extLst>
              <a:ext uri="{FF2B5EF4-FFF2-40B4-BE49-F238E27FC236}">
                <a16:creationId xmlns:a16="http://schemas.microsoft.com/office/drawing/2014/main" id="{D83B178F-C88A-A3EF-FBD3-82FE99D0F6E4}"/>
              </a:ext>
            </a:extLst>
          </p:cNvPr>
          <p:cNvGrpSpPr/>
          <p:nvPr/>
        </p:nvGrpSpPr>
        <p:grpSpPr>
          <a:xfrm>
            <a:off x="3005667" y="620688"/>
            <a:ext cx="6180666" cy="5829373"/>
            <a:chOff x="3005667" y="635886"/>
            <a:chExt cx="6180666" cy="5829373"/>
          </a:xfrm>
        </p:grpSpPr>
        <p:sp>
          <p:nvSpPr>
            <p:cNvPr id="15" name="육각형 14">
              <a:extLst>
                <a:ext uri="{FF2B5EF4-FFF2-40B4-BE49-F238E27FC236}">
                  <a16:creationId xmlns:a16="http://schemas.microsoft.com/office/drawing/2014/main" id="{E8B3E57C-3AD1-3B1B-B96F-7ABEF21E9AC2}"/>
                </a:ext>
              </a:extLst>
            </p:cNvPr>
            <p:cNvSpPr/>
            <p:nvPr/>
          </p:nvSpPr>
          <p:spPr>
            <a:xfrm rot="10800000">
              <a:off x="3005667" y="1137097"/>
              <a:ext cx="6180666" cy="5328162"/>
            </a:xfrm>
            <a:prstGeom prst="hexagon">
              <a:avLst>
                <a:gd name="adj" fmla="val 29795"/>
                <a:gd name="vf" fmla="val 115470"/>
              </a:avLst>
            </a:prstGeom>
            <a:solidFill>
              <a:sysClr val="window" lastClr="FFFFFF"/>
            </a:solidFill>
            <a:ln w="28575" cap="flat" cmpd="sng" algn="ctr">
              <a:solidFill>
                <a:srgbClr val="404040"/>
              </a:solidFill>
              <a:prstDash val="sysDash"/>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39">
              <a:extLst>
                <a:ext uri="{FF2B5EF4-FFF2-40B4-BE49-F238E27FC236}">
                  <a16:creationId xmlns:a16="http://schemas.microsoft.com/office/drawing/2014/main" id="{F0A097CF-F904-79E3-EC4D-54F32CB741BA}"/>
                </a:ext>
              </a:extLst>
            </p:cNvPr>
            <p:cNvSpPr txBox="1"/>
            <p:nvPr/>
          </p:nvSpPr>
          <p:spPr>
            <a:xfrm>
              <a:off x="5516159" y="1984377"/>
              <a:ext cx="1159683" cy="30777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b="1" dirty="0" smtClean="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부동산 지표</a:t>
              </a:r>
              <a:endParaRPr lang="en-US" altLang="ko-KR"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7" name="TextBox 39">
              <a:extLst>
                <a:ext uri="{FF2B5EF4-FFF2-40B4-BE49-F238E27FC236}">
                  <a16:creationId xmlns:a16="http://schemas.microsoft.com/office/drawing/2014/main" id="{D7857376-8F82-59F8-51C3-D0511A2F56CC}"/>
                </a:ext>
              </a:extLst>
            </p:cNvPr>
            <p:cNvSpPr txBox="1"/>
            <p:nvPr/>
          </p:nvSpPr>
          <p:spPr>
            <a:xfrm rot="1828297">
              <a:off x="6884240" y="4507545"/>
              <a:ext cx="1492962" cy="30777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b="1" dirty="0" err="1">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머신러닝</a:t>
              </a:r>
              <a:r>
                <a:rPr lang="ko-KR" altLang="en-US"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 알고리즘</a:t>
              </a:r>
              <a:endParaRPr lang="en-US" altLang="ko-KR"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8" name="TextBox 39">
              <a:extLst>
                <a:ext uri="{FF2B5EF4-FFF2-40B4-BE49-F238E27FC236}">
                  <a16:creationId xmlns:a16="http://schemas.microsoft.com/office/drawing/2014/main" id="{4333782E-082B-799F-09DA-AC8EBBF0A272}"/>
                </a:ext>
              </a:extLst>
            </p:cNvPr>
            <p:cNvSpPr txBox="1"/>
            <p:nvPr/>
          </p:nvSpPr>
          <p:spPr>
            <a:xfrm>
              <a:off x="5307760" y="5434837"/>
              <a:ext cx="1576480" cy="30777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사회 지표</a:t>
              </a:r>
              <a:endParaRPr lang="en-US" altLang="ko-KR"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9" name="TextBox 39">
              <a:extLst>
                <a:ext uri="{FF2B5EF4-FFF2-40B4-BE49-F238E27FC236}">
                  <a16:creationId xmlns:a16="http://schemas.microsoft.com/office/drawing/2014/main" id="{4960F247-89AC-6677-D98E-039A641913BD}"/>
                </a:ext>
              </a:extLst>
            </p:cNvPr>
            <p:cNvSpPr txBox="1"/>
            <p:nvPr/>
          </p:nvSpPr>
          <p:spPr>
            <a:xfrm rot="19770476">
              <a:off x="3725623" y="4532945"/>
              <a:ext cx="1686920" cy="307777"/>
            </a:xfrm>
            <a:prstGeom prst="rect">
              <a:avLst/>
            </a:prstGeom>
            <a:noFill/>
          </p:spPr>
          <p:txBody>
            <a:bodyPr wrap="square">
              <a:spAutoFit/>
            </a:bodyPr>
            <a:lstStyle>
              <a:defPPr>
                <a:defRPr lang="ko-KR"/>
              </a:defPPr>
              <a:lvl1pPr>
                <a:defRPr sz="1300" b="1">
                  <a:solidFill>
                    <a:srgbClr val="0257B1"/>
                  </a:solidFill>
                  <a:latin typeface="AppleSDGothicNeoR00" panose="02000503000000000000" pitchFamily="2" charset="-127"/>
                  <a:ea typeface="AppleSDGothicNeoR00" panose="02000503000000000000" pitchFamily="2" charset="-127"/>
                  <a:cs typeface="pretendard" panose="02000503000000020004" pitchFamily="2" charset="-127"/>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정치 지표</a:t>
              </a:r>
              <a:endParaRPr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0" name="그림 19">
              <a:extLst>
                <a:ext uri="{FF2B5EF4-FFF2-40B4-BE49-F238E27FC236}">
                  <a16:creationId xmlns:a16="http://schemas.microsoft.com/office/drawing/2014/main" id="{2ABD3891-877D-A96B-D236-B10D4F7581CE}"/>
                </a:ext>
              </a:extLst>
            </p:cNvPr>
            <p:cNvPicPr>
              <a:picLocks noChangeAspect="1"/>
            </p:cNvPicPr>
            <p:nvPr/>
          </p:nvPicPr>
          <p:blipFill>
            <a:blip r:embed="rId2">
              <a:duotone>
                <a:schemeClr val="bg2">
                  <a:shade val="45000"/>
                  <a:satMod val="135000"/>
                </a:schemeClr>
                <a:prstClr val="white"/>
              </a:duotone>
            </a:blip>
            <a:stretch>
              <a:fillRect/>
            </a:stretch>
          </p:blipFill>
          <p:spPr>
            <a:xfrm>
              <a:off x="4591349" y="5654035"/>
              <a:ext cx="560254" cy="644918"/>
            </a:xfrm>
            <a:prstGeom prst="rect">
              <a:avLst/>
            </a:prstGeom>
          </p:spPr>
        </p:pic>
        <p:sp>
          <p:nvSpPr>
            <p:cNvPr id="21" name="TextBox 39">
              <a:extLst>
                <a:ext uri="{FF2B5EF4-FFF2-40B4-BE49-F238E27FC236}">
                  <a16:creationId xmlns:a16="http://schemas.microsoft.com/office/drawing/2014/main" id="{8DFBE3D2-F338-2AB0-A2C8-4C71F884A34E}"/>
                </a:ext>
              </a:extLst>
            </p:cNvPr>
            <p:cNvSpPr txBox="1"/>
            <p:nvPr/>
          </p:nvSpPr>
          <p:spPr>
            <a:xfrm rot="1920000">
              <a:off x="3809230" y="2739563"/>
              <a:ext cx="1455618" cy="30777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경제 지표</a:t>
              </a:r>
              <a:endParaRPr lang="en-US" altLang="ko-KR"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TextBox 39">
              <a:extLst>
                <a:ext uri="{FF2B5EF4-FFF2-40B4-BE49-F238E27FC236}">
                  <a16:creationId xmlns:a16="http://schemas.microsoft.com/office/drawing/2014/main" id="{B418DEA8-1D27-8FF8-818D-70F8FB0C4997}"/>
                </a:ext>
              </a:extLst>
            </p:cNvPr>
            <p:cNvSpPr txBox="1"/>
            <p:nvPr/>
          </p:nvSpPr>
          <p:spPr>
            <a:xfrm rot="19573793">
              <a:off x="6799876" y="2711724"/>
              <a:ext cx="1412810" cy="30777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딥러닝 알고리즘</a:t>
              </a:r>
              <a:endParaRPr lang="en-US" altLang="ko-KR" sz="1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7" name="그림 26">
              <a:extLst>
                <a:ext uri="{FF2B5EF4-FFF2-40B4-BE49-F238E27FC236}">
                  <a16:creationId xmlns:a16="http://schemas.microsoft.com/office/drawing/2014/main" id="{AC68EC5A-5C81-3792-7703-F30570AFD302}"/>
                </a:ext>
              </a:extLst>
            </p:cNvPr>
            <p:cNvPicPr>
              <a:picLocks noChangeAspect="1"/>
            </p:cNvPicPr>
            <p:nvPr/>
          </p:nvPicPr>
          <p:blipFill>
            <a:blip r:embed="rId2">
              <a:duotone>
                <a:schemeClr val="bg2">
                  <a:shade val="45000"/>
                  <a:satMod val="135000"/>
                </a:schemeClr>
                <a:prstClr val="white"/>
              </a:duotone>
            </a:blip>
            <a:stretch>
              <a:fillRect/>
            </a:stretch>
          </p:blipFill>
          <p:spPr>
            <a:xfrm>
              <a:off x="3478609" y="3468975"/>
              <a:ext cx="560254" cy="644918"/>
            </a:xfrm>
            <a:prstGeom prst="rect">
              <a:avLst/>
            </a:prstGeom>
          </p:spPr>
        </p:pic>
        <p:pic>
          <p:nvPicPr>
            <p:cNvPr id="29" name="그림 28">
              <a:extLst>
                <a:ext uri="{FF2B5EF4-FFF2-40B4-BE49-F238E27FC236}">
                  <a16:creationId xmlns:a16="http://schemas.microsoft.com/office/drawing/2014/main" id="{D4636784-F8C5-2A1E-AB81-6DC3B464D257}"/>
                </a:ext>
              </a:extLst>
            </p:cNvPr>
            <p:cNvPicPr>
              <a:picLocks noChangeAspect="1"/>
            </p:cNvPicPr>
            <p:nvPr/>
          </p:nvPicPr>
          <p:blipFill>
            <a:blip r:embed="rId2">
              <a:duotone>
                <a:schemeClr val="bg2">
                  <a:shade val="45000"/>
                  <a:satMod val="135000"/>
                </a:schemeClr>
                <a:prstClr val="white"/>
              </a:duotone>
            </a:blip>
            <a:stretch>
              <a:fillRect/>
            </a:stretch>
          </p:blipFill>
          <p:spPr>
            <a:xfrm>
              <a:off x="4663315" y="1399599"/>
              <a:ext cx="560254" cy="644918"/>
            </a:xfrm>
            <a:prstGeom prst="rect">
              <a:avLst/>
            </a:prstGeom>
          </p:spPr>
        </p:pic>
        <p:pic>
          <p:nvPicPr>
            <p:cNvPr id="30" name="그림 29">
              <a:extLst>
                <a:ext uri="{FF2B5EF4-FFF2-40B4-BE49-F238E27FC236}">
                  <a16:creationId xmlns:a16="http://schemas.microsoft.com/office/drawing/2014/main" id="{E0335EA6-E9C7-73D7-3170-2F7ED1315CD9}"/>
                </a:ext>
              </a:extLst>
            </p:cNvPr>
            <p:cNvPicPr>
              <a:picLocks noChangeAspect="1"/>
            </p:cNvPicPr>
            <p:nvPr/>
          </p:nvPicPr>
          <p:blipFill>
            <a:blip r:embed="rId2">
              <a:duotone>
                <a:schemeClr val="bg2">
                  <a:shade val="45000"/>
                  <a:satMod val="135000"/>
                </a:schemeClr>
                <a:prstClr val="white"/>
              </a:duotone>
            </a:blip>
            <a:stretch>
              <a:fillRect/>
            </a:stretch>
          </p:blipFill>
          <p:spPr>
            <a:xfrm>
              <a:off x="7049587" y="1327003"/>
              <a:ext cx="560254" cy="644918"/>
            </a:xfrm>
            <a:prstGeom prst="rect">
              <a:avLst/>
            </a:prstGeom>
          </p:spPr>
        </p:pic>
        <p:pic>
          <p:nvPicPr>
            <p:cNvPr id="32" name="그림 31">
              <a:extLst>
                <a:ext uri="{FF2B5EF4-FFF2-40B4-BE49-F238E27FC236}">
                  <a16:creationId xmlns:a16="http://schemas.microsoft.com/office/drawing/2014/main" id="{EF572322-6150-88ED-F5D5-6B883A977338}"/>
                </a:ext>
              </a:extLst>
            </p:cNvPr>
            <p:cNvPicPr>
              <a:picLocks noChangeAspect="1"/>
            </p:cNvPicPr>
            <p:nvPr/>
          </p:nvPicPr>
          <p:blipFill>
            <a:blip r:embed="rId2">
              <a:duotone>
                <a:schemeClr val="bg2">
                  <a:shade val="45000"/>
                  <a:satMod val="135000"/>
                </a:schemeClr>
                <a:prstClr val="white"/>
              </a:duotone>
            </a:blip>
            <a:stretch>
              <a:fillRect/>
            </a:stretch>
          </p:blipFill>
          <p:spPr>
            <a:xfrm>
              <a:off x="8002818" y="3468975"/>
              <a:ext cx="560254" cy="644918"/>
            </a:xfrm>
            <a:prstGeom prst="rect">
              <a:avLst/>
            </a:prstGeom>
          </p:spPr>
        </p:pic>
        <p:pic>
          <p:nvPicPr>
            <p:cNvPr id="34" name="그림 33">
              <a:extLst>
                <a:ext uri="{FF2B5EF4-FFF2-40B4-BE49-F238E27FC236}">
                  <a16:creationId xmlns:a16="http://schemas.microsoft.com/office/drawing/2014/main" id="{DAAFA8A6-9BEA-67C1-04F2-4608DE81A711}"/>
                </a:ext>
              </a:extLst>
            </p:cNvPr>
            <p:cNvPicPr>
              <a:picLocks noChangeAspect="1"/>
            </p:cNvPicPr>
            <p:nvPr/>
          </p:nvPicPr>
          <p:blipFill>
            <a:blip r:embed="rId2">
              <a:duotone>
                <a:schemeClr val="bg2">
                  <a:shade val="45000"/>
                  <a:satMod val="135000"/>
                </a:schemeClr>
                <a:prstClr val="white"/>
              </a:duotone>
            </a:blip>
            <a:stretch>
              <a:fillRect/>
            </a:stretch>
          </p:blipFill>
          <p:spPr>
            <a:xfrm>
              <a:off x="7049587" y="5654035"/>
              <a:ext cx="560254" cy="644918"/>
            </a:xfrm>
            <a:prstGeom prst="rect">
              <a:avLst/>
            </a:prstGeom>
          </p:spPr>
        </p:pic>
        <p:sp>
          <p:nvSpPr>
            <p:cNvPr id="38" name="육각형 37">
              <a:extLst>
                <a:ext uri="{FF2B5EF4-FFF2-40B4-BE49-F238E27FC236}">
                  <a16:creationId xmlns:a16="http://schemas.microsoft.com/office/drawing/2014/main" id="{551CBCF1-4810-A0EA-9D80-74ECF4044159}"/>
                </a:ext>
              </a:extLst>
            </p:cNvPr>
            <p:cNvSpPr/>
            <p:nvPr/>
          </p:nvSpPr>
          <p:spPr>
            <a:xfrm rot="10800000">
              <a:off x="5071933" y="2918361"/>
              <a:ext cx="2048136" cy="1765634"/>
            </a:xfrm>
            <a:prstGeom prst="hexagon">
              <a:avLst>
                <a:gd name="adj" fmla="val 29795"/>
                <a:gd name="vf" fmla="val 115470"/>
              </a:avLst>
            </a:prstGeom>
            <a:solidFill>
              <a:sysClr val="window" lastClr="FFFFFF"/>
            </a:solidFill>
            <a:ln w="28575" cap="flat" cmpd="sng" algn="ctr">
              <a:solidFill>
                <a:srgbClr val="404040"/>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9" name="TextBox 39">
              <a:extLst>
                <a:ext uri="{FF2B5EF4-FFF2-40B4-BE49-F238E27FC236}">
                  <a16:creationId xmlns:a16="http://schemas.microsoft.com/office/drawing/2014/main" id="{4601B422-1F95-4D02-C269-D9C7B8088A52}"/>
                </a:ext>
              </a:extLst>
            </p:cNvPr>
            <p:cNvSpPr txBox="1"/>
            <p:nvPr/>
          </p:nvSpPr>
          <p:spPr>
            <a:xfrm>
              <a:off x="5343074" y="3255580"/>
              <a:ext cx="1505853" cy="1091196"/>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50000"/>
                </a:lnSpc>
              </a:pPr>
              <a:r>
                <a:rPr lang="ko-KR" altLang="en-US"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아파트 매매 </a:t>
              </a:r>
              <a:endParaRPr lang="en-US" altLang="ko-KR"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lnSpc>
                  <a:spcPct val="150000"/>
                </a:lnSpc>
              </a:pPr>
              <a:r>
                <a:rPr lang="ko-KR" altLang="en-US"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가격 예측</a:t>
              </a:r>
              <a:endParaRPr lang="en-US" altLang="ko-KR"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lnSpc>
                  <a:spcPct val="150000"/>
                </a:lnSpc>
              </a:pPr>
              <a:r>
                <a:rPr lang="en-US" altLang="ko-KR" sz="15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(2024~)</a:t>
              </a:r>
            </a:p>
          </p:txBody>
        </p:sp>
        <p:sp>
          <p:nvSpPr>
            <p:cNvPr id="41" name="사각형: 둥근 모서리 40">
              <a:extLst>
                <a:ext uri="{FF2B5EF4-FFF2-40B4-BE49-F238E27FC236}">
                  <a16:creationId xmlns:a16="http://schemas.microsoft.com/office/drawing/2014/main" id="{4602AA95-7626-C0C6-5578-2DADFAD04460}"/>
                </a:ext>
              </a:extLst>
            </p:cNvPr>
            <p:cNvSpPr/>
            <p:nvPr/>
          </p:nvSpPr>
          <p:spPr>
            <a:xfrm>
              <a:off x="5006470" y="752188"/>
              <a:ext cx="2179060" cy="726878"/>
            </a:xfrm>
            <a:prstGeom prst="roundRect">
              <a:avLst>
                <a:gd name="adj" fmla="val 50000"/>
              </a:avLst>
            </a:prstGeom>
            <a:solidFill>
              <a:schemeClr val="bg1">
                <a:lumMod val="85000"/>
              </a:schemeClr>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ko-KR" altLang="en-US" sz="20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부동산 가격 예측</a:t>
              </a:r>
              <a:endParaRPr lang="en-US" altLang="ko-KR" sz="2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42" name="직선 연결선 41">
              <a:extLst>
                <a:ext uri="{FF2B5EF4-FFF2-40B4-BE49-F238E27FC236}">
                  <a16:creationId xmlns:a16="http://schemas.microsoft.com/office/drawing/2014/main" id="{EED733B6-D827-D461-C038-723C8DA5AD66}"/>
                </a:ext>
              </a:extLst>
            </p:cNvPr>
            <p:cNvCxnSpPr>
              <a:cxnSpLocks/>
              <a:stCxn id="15" idx="1"/>
              <a:endCxn id="38" idx="1"/>
            </p:cNvCxnSpPr>
            <p:nvPr/>
          </p:nvCxnSpPr>
          <p:spPr>
            <a:xfrm>
              <a:off x="4593193" y="1137098"/>
              <a:ext cx="1004811" cy="1781263"/>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3" name="직선 연결선 42">
              <a:extLst>
                <a:ext uri="{FF2B5EF4-FFF2-40B4-BE49-F238E27FC236}">
                  <a16:creationId xmlns:a16="http://schemas.microsoft.com/office/drawing/2014/main" id="{BCBFF371-4FF2-32FA-E736-03E35209975D}"/>
                </a:ext>
              </a:extLst>
            </p:cNvPr>
            <p:cNvCxnSpPr>
              <a:cxnSpLocks/>
              <a:stCxn id="15" idx="2"/>
              <a:endCxn id="38" idx="2"/>
            </p:cNvCxnSpPr>
            <p:nvPr/>
          </p:nvCxnSpPr>
          <p:spPr>
            <a:xfrm flipH="1">
              <a:off x="6593998" y="1137098"/>
              <a:ext cx="1004809" cy="1781263"/>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4" name="직선 연결선 43">
              <a:extLst>
                <a:ext uri="{FF2B5EF4-FFF2-40B4-BE49-F238E27FC236}">
                  <a16:creationId xmlns:a16="http://schemas.microsoft.com/office/drawing/2014/main" id="{B722E969-CA8F-BFC5-92B5-042AD5AF2F29}"/>
                </a:ext>
              </a:extLst>
            </p:cNvPr>
            <p:cNvCxnSpPr>
              <a:cxnSpLocks/>
              <a:stCxn id="15" idx="3"/>
              <a:endCxn id="38" idx="3"/>
            </p:cNvCxnSpPr>
            <p:nvPr/>
          </p:nvCxnSpPr>
          <p:spPr>
            <a:xfrm flipH="1">
              <a:off x="7120069" y="3801178"/>
              <a:ext cx="2066264" cy="0"/>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5" name="직선 연결선 44">
              <a:extLst>
                <a:ext uri="{FF2B5EF4-FFF2-40B4-BE49-F238E27FC236}">
                  <a16:creationId xmlns:a16="http://schemas.microsoft.com/office/drawing/2014/main" id="{1F786751-FC7C-7412-1A9B-8F41AE7CA508}"/>
                </a:ext>
              </a:extLst>
            </p:cNvPr>
            <p:cNvCxnSpPr>
              <a:cxnSpLocks/>
              <a:stCxn id="15" idx="0"/>
              <a:endCxn id="38" idx="0"/>
            </p:cNvCxnSpPr>
            <p:nvPr/>
          </p:nvCxnSpPr>
          <p:spPr>
            <a:xfrm>
              <a:off x="3005667" y="3801178"/>
              <a:ext cx="2066266" cy="0"/>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6" name="직선 연결선 45">
              <a:extLst>
                <a:ext uri="{FF2B5EF4-FFF2-40B4-BE49-F238E27FC236}">
                  <a16:creationId xmlns:a16="http://schemas.microsoft.com/office/drawing/2014/main" id="{459CFA01-265F-E7C8-7FAD-A4E254A033B9}"/>
                </a:ext>
              </a:extLst>
            </p:cNvPr>
            <p:cNvCxnSpPr>
              <a:cxnSpLocks/>
              <a:stCxn id="15" idx="5"/>
              <a:endCxn id="38" idx="5"/>
            </p:cNvCxnSpPr>
            <p:nvPr/>
          </p:nvCxnSpPr>
          <p:spPr>
            <a:xfrm flipV="1">
              <a:off x="4593193" y="4683995"/>
              <a:ext cx="1004811" cy="1781263"/>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7" name="직선 연결선 46">
              <a:extLst>
                <a:ext uri="{FF2B5EF4-FFF2-40B4-BE49-F238E27FC236}">
                  <a16:creationId xmlns:a16="http://schemas.microsoft.com/office/drawing/2014/main" id="{27DBD21A-4E4A-E61D-C4BD-D2A61C23C6A8}"/>
                </a:ext>
              </a:extLst>
            </p:cNvPr>
            <p:cNvCxnSpPr>
              <a:cxnSpLocks/>
              <a:stCxn id="15" idx="4"/>
              <a:endCxn id="38" idx="4"/>
            </p:cNvCxnSpPr>
            <p:nvPr/>
          </p:nvCxnSpPr>
          <p:spPr>
            <a:xfrm flipH="1" flipV="1">
              <a:off x="6593998" y="4683995"/>
              <a:ext cx="1004809" cy="1781263"/>
            </a:xfrm>
            <a:prstGeom prst="line">
              <a:avLst/>
            </a:prstGeom>
            <a:noFill/>
            <a:ln w="28575" cap="flat" cmpd="sng" algn="ctr">
              <a:solidFill>
                <a:schemeClr val="bg1">
                  <a:lumMod val="75000"/>
                </a:schemeClr>
              </a:solidFill>
              <a:prstDash val="solid"/>
              <a:headEnd type="stealth" w="med" len="med"/>
              <a:tailEnd type="oval" w="med" len="med"/>
            </a:ln>
            <a:effectLst/>
          </p:spPr>
        </p:cxnSp>
        <p:pic>
          <p:nvPicPr>
            <p:cNvPr id="48"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245450FD-9462-0E90-2EC1-AA9C6E7C674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6808348" y="635886"/>
              <a:ext cx="341760" cy="34003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7458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데이터</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graphicFrame>
        <p:nvGraphicFramePr>
          <p:cNvPr id="5" name="표 4"/>
          <p:cNvGraphicFramePr>
            <a:graphicFrameLocks noGrp="1"/>
          </p:cNvGraphicFramePr>
          <p:nvPr>
            <p:extLst/>
          </p:nvPr>
        </p:nvGraphicFramePr>
        <p:xfrm>
          <a:off x="247045" y="558703"/>
          <a:ext cx="11609595" cy="7085705"/>
        </p:xfrm>
        <a:graphic>
          <a:graphicData uri="http://schemas.openxmlformats.org/drawingml/2006/table">
            <a:tbl>
              <a:tblPr firstRow="1" bandRow="1">
                <a:tableStyleId>{5940675A-B579-460E-94D1-54222C63F5DA}</a:tableStyleId>
              </a:tblPr>
              <a:tblGrid>
                <a:gridCol w="1096427">
                  <a:extLst>
                    <a:ext uri="{9D8B030D-6E8A-4147-A177-3AD203B41FA5}">
                      <a16:colId xmlns:a16="http://schemas.microsoft.com/office/drawing/2014/main" val="2728214278"/>
                    </a:ext>
                  </a:extLst>
                </a:gridCol>
                <a:gridCol w="6155776">
                  <a:extLst>
                    <a:ext uri="{9D8B030D-6E8A-4147-A177-3AD203B41FA5}">
                      <a16:colId xmlns:a16="http://schemas.microsoft.com/office/drawing/2014/main" val="950560461"/>
                    </a:ext>
                  </a:extLst>
                </a:gridCol>
                <a:gridCol w="2199005">
                  <a:extLst>
                    <a:ext uri="{9D8B030D-6E8A-4147-A177-3AD203B41FA5}">
                      <a16:colId xmlns:a16="http://schemas.microsoft.com/office/drawing/2014/main" val="1637010114"/>
                    </a:ext>
                  </a:extLst>
                </a:gridCol>
                <a:gridCol w="2158387">
                  <a:extLst>
                    <a:ext uri="{9D8B030D-6E8A-4147-A177-3AD203B41FA5}">
                      <a16:colId xmlns:a16="http://schemas.microsoft.com/office/drawing/2014/main" val="3246353072"/>
                    </a:ext>
                  </a:extLst>
                </a:gridCol>
              </a:tblGrid>
              <a:tr h="316161">
                <a:tc>
                  <a:txBody>
                    <a:bodyPr/>
                    <a:lstStyle/>
                    <a:p>
                      <a:pPr algn="ctr" latinLnBrk="1"/>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항목</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solidFill>
                      <a:schemeClr val="tx1">
                        <a:lumMod val="75000"/>
                        <a:lumOff val="25000"/>
                      </a:schemeClr>
                    </a:solidFill>
                  </a:tcPr>
                </a:tc>
                <a:tc>
                  <a:txBody>
                    <a:bodyPr/>
                    <a:lstStyle/>
                    <a:p>
                      <a:pPr algn="ctr" latinLnBrk="1"/>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변수</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solidFill>
                      <a:schemeClr val="tx1">
                        <a:lumMod val="75000"/>
                        <a:lumOff val="25000"/>
                      </a:schemeClr>
                    </a:solidFill>
                  </a:tcPr>
                </a:tc>
                <a:tc>
                  <a:txBody>
                    <a:bodyPr/>
                    <a:lstStyle/>
                    <a:p>
                      <a:pPr algn="ctr" latinLnBrk="1"/>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분석 방법</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solidFill>
                      <a:schemeClr val="tx1">
                        <a:lumMod val="75000"/>
                        <a:lumOff val="25000"/>
                      </a:schemeClr>
                    </a:solidFill>
                  </a:tcPr>
                </a:tc>
                <a:tc>
                  <a:txBody>
                    <a:bodyPr/>
                    <a:lstStyle/>
                    <a:p>
                      <a:pPr algn="ctr" latinLnBrk="1"/>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출처</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solidFill>
                      <a:schemeClr val="tx1">
                        <a:lumMod val="75000"/>
                        <a:lumOff val="25000"/>
                      </a:schemeClr>
                    </a:solidFill>
                  </a:tcPr>
                </a:tc>
                <a:extLst>
                  <a:ext uri="{0D108BD9-81ED-4DB2-BD59-A6C34878D82A}">
                    <a16:rowId xmlns:a16="http://schemas.microsoft.com/office/drawing/2014/main" val="644018925"/>
                  </a:ext>
                </a:extLst>
              </a:tr>
              <a:tr h="289814">
                <a:tc rowSpan="3">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주택 </a:t>
                      </a:r>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가격</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아파트 매매 실거래가격지수</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3"/>
                        </a:rPr>
                        <a:t>부동산원</a:t>
                      </a:r>
                      <a:r>
                        <a:rPr lang="en-US" altLang="ko-KR" sz="1400" baseline="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22891967"/>
                  </a:ext>
                </a:extLst>
              </a:tr>
              <a:tr h="441065">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소득 대비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주택가격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비율 </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(PIR, Price</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 Income Ratio</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한국부동산원</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(R-ONE)</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185350563"/>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소득 대비 평균</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 대출금액</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 </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(LIR,</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 Loan Income Ratio</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한국부동산원</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(R-ONE</a:t>
                      </a:r>
                      <a:r>
                        <a:rPr lang="en-US" altLang="ko-KR" sz="1400" baseline="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409004474"/>
                  </a:ext>
                </a:extLst>
              </a:tr>
              <a:tr h="289814">
                <a:tc rowSpan="3">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경제</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기준금리</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4"/>
                        </a:rPr>
                        <a:t>한국은행</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287490518"/>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소비자물가지수</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kumimoji="0" lang="ko-KR" altLang="en-US" sz="1400" b="0" i="0" u="none" strike="noStrike" kern="120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5"/>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49276439"/>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주택보급률</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kumimoji="0" lang="ko-KR" altLang="en-US" sz="1400" b="0" i="0" u="none" strike="noStrike" kern="120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6"/>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605510706"/>
                  </a:ext>
                </a:extLst>
              </a:tr>
              <a:tr h="289814">
                <a:tc rowSpan="4">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정치</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행정부 </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대통령 지지율</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kumimoji="0" lang="ko-KR" altLang="en-US" sz="1400" b="0" i="0" u="none" strike="noStrike" kern="120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7" action="ppaction://hlinkfile"/>
                        </a:rPr>
                        <a:t>갤럽</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481867767"/>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입법부 </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정당 별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국회의원 의석 수</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정치 양극화 지수</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kumimoji="0" lang="ko-KR" altLang="en-US" sz="1400" b="0" i="0" u="none" strike="noStrike" kern="120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8"/>
                        </a:rPr>
                        <a:t>열린국회정보</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472832544"/>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부동산 정책 </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조세제도</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금융규제</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 +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종합부동산세</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시각화 및 상관 관계 분석</a:t>
                      </a:r>
                      <a:endParaRPr kumimoji="0" lang="ko-KR" altLang="en-US" sz="1400" b="0" i="0" u="none" strike="noStrike" kern="120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한국토지주택공사</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6838000"/>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정책 관련 뉴스</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(SBS/JTBC/KBS/MBC/YTN</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여론</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댓글</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웹스크렙핑 </a:t>
                      </a:r>
                      <a:r>
                        <a:rPr kumimoji="0" lang="en-US" altLang="ko-KR" sz="14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 </a:t>
                      </a:r>
                      <a:r>
                        <a:rPr kumimoji="0" lang="en-US" altLang="ko-KR" sz="12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R</a:t>
                      </a:r>
                      <a:r>
                        <a:rPr kumimoji="0" lang="ko-KR" altLang="en-US" sz="1200" b="0" i="0" u="none" strike="noStrike" kern="1200" cap="none" spc="0" normalizeH="0" baseline="0" noProof="0" dirty="0" smtClean="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rPr>
                        <a:t>택스트분석</a:t>
                      </a:r>
                      <a:endParaRPr kumimoji="0" lang="ko-KR" altLang="en-US" sz="1200" b="0" i="0" u="none" strike="noStrike" kern="120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latinLnBrk="1"/>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유튜브</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668458238"/>
                  </a:ext>
                </a:extLst>
              </a:tr>
              <a:tr h="289814">
                <a:tc rowSpan="6">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사회</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시도별 인구유입 및 유출 </a:t>
                      </a:r>
                      <a:endParaRPr lang="en-US" altLang="ko-KR"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데이터분석</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5"/>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642338818"/>
                  </a:ext>
                </a:extLst>
              </a:tr>
              <a:tr h="289814">
                <a:tc vMerge="1">
                  <a:txBody>
                    <a:bodyPr/>
                    <a:lstStyle/>
                    <a:p>
                      <a:pPr algn="ctr" latinLnBrk="1"/>
                      <a:endParaRPr lang="ko-KR" altLang="en-US"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가계대출</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데이터분석</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주택금융통계시스템</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891493194"/>
                  </a:ext>
                </a:extLst>
              </a:tr>
              <a:tr h="289814">
                <a:tc vMerge="1">
                  <a:txBody>
                    <a:bodyPr/>
                    <a:lstStyle/>
                    <a:p>
                      <a:pPr algn="ctr" latinLnBrk="1"/>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시도별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면적당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사회기반시설</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(infrastructure)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개수 별 순위</a:t>
                      </a:r>
                      <a:endParaRPr lang="en-US" altLang="ko-KR" sz="1600" dirty="0" smtClean="0">
                        <a:latin typeface="Pretendard" panose="02000503000000020004" pitchFamily="50" charset="-127"/>
                        <a:ea typeface="Pretendard" panose="02000503000000020004" pitchFamily="50" charset="-127"/>
                        <a:cs typeface="Pretendard" panose="02000503000000020004"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매매 수급동향 </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한국부동산원</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(R-ONE</a:t>
                      </a:r>
                      <a:r>
                        <a:rPr lang="en-US" altLang="ko-KR" sz="1400" baseline="0" dirty="0" smtClean="0">
                          <a:latin typeface="Pretendard" panose="02000503000000020004" pitchFamily="50" charset="-127"/>
                          <a:ea typeface="Pretendard" panose="02000503000000020004" pitchFamily="50" charset="-127"/>
                          <a:cs typeface="Pretendard" panose="02000503000000020004" pitchFamily="50" charset="-127"/>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aseline="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baseline="0" dirty="0" smtClean="0">
                          <a:latin typeface="Pretendard" panose="02000503000000020004" pitchFamily="50" charset="-127"/>
                          <a:ea typeface="Pretendard" panose="02000503000000020004" pitchFamily="50" charset="-127"/>
                          <a:cs typeface="Pretendard" panose="02000503000000020004" pitchFamily="50" charset="-127"/>
                        </a:rPr>
                        <a:t>국토연구원</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23085377"/>
                  </a:ext>
                </a:extLst>
              </a:tr>
              <a:tr h="289814">
                <a:tc vMerge="1">
                  <a:txBody>
                    <a:bodyPr/>
                    <a:lstStyle/>
                    <a:p>
                      <a:pPr algn="ctr" latinLnBrk="1"/>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주택구입부담지수</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(K-HAI) +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주택</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아파트</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순수</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토지</a:t>
                      </a:r>
                      <a:r>
                        <a:rPr lang="en-US" altLang="ko-KR" sz="16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매매 거래량</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주택금융통계시스템</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175372433"/>
                  </a:ext>
                </a:extLst>
              </a:tr>
              <a:tr h="289814">
                <a:tc vMerge="1">
                  <a:txBody>
                    <a:bodyPr/>
                    <a:lstStyle/>
                    <a:p>
                      <a:pPr algn="ctr" latinLnBrk="1"/>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시도</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별 아파트 </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이상치에 둔감한 중위 값</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 평당 가격</a:t>
                      </a:r>
                      <a:endParaRPr lang="ko-KR" altLang="en-US" sz="16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5"/>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109400364"/>
                  </a:ext>
                </a:extLst>
              </a:tr>
              <a:tr h="289814">
                <a:tc vMerge="1">
                  <a:txBody>
                    <a:bodyPr/>
                    <a:lstStyle/>
                    <a:p>
                      <a:pPr algn="ctr" latinLnBrk="1"/>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가구 당 인구</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 수 </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혼인</a:t>
                      </a:r>
                      <a:r>
                        <a:rPr lang="en-US" altLang="ko-KR" sz="1600" baseline="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600" baseline="0" dirty="0" smtClean="0">
                          <a:latin typeface="Pretendard" panose="02000503000000020004" pitchFamily="50" charset="-127"/>
                          <a:ea typeface="Pretendard" panose="02000503000000020004" pitchFamily="50" charset="-127"/>
                          <a:cs typeface="Pretendard" panose="02000503000000020004" pitchFamily="50" charset="-127"/>
                        </a:rPr>
                        <a:t>이혼 건수 </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5"/>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601585952"/>
                  </a:ext>
                </a:extLst>
              </a:tr>
              <a:tr h="289814">
                <a:tc>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기타</a:t>
                      </a:r>
                      <a:r>
                        <a:rPr lang="en-US" altLang="ko-KR"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외국인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주택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보유 현황 및 장기체류 외국인 현황</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6"/>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706277039"/>
                  </a:ext>
                </a:extLst>
              </a:tr>
              <a:tr h="289814">
                <a:tc>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기타</a:t>
                      </a:r>
                      <a:r>
                        <a:rPr lang="en-US" altLang="ko-KR"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3)</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주택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소유 통계</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5"/>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24746564"/>
                  </a:ext>
                </a:extLst>
              </a:tr>
              <a:tr h="289814">
                <a:tc>
                  <a:txBody>
                    <a:bodyPr/>
                    <a:lstStyle/>
                    <a:p>
                      <a:pPr algn="ctr" latinLnBrk="1"/>
                      <a:r>
                        <a:rPr lang="ko-KR" altLang="en-US"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기타</a:t>
                      </a:r>
                      <a:r>
                        <a:rPr lang="en-US" altLang="ko-KR" sz="1600"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4)</a:t>
                      </a:r>
                      <a:endParaRPr lang="ko-KR" altLang="en-US" sz="16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txBody>
                  <a:tcPr anchor="ctr">
                    <a:lnL w="12700" cap="flat" cmpd="sng" algn="ctr">
                      <a:noFill/>
                      <a:prstDash val="solid"/>
                      <a:round/>
                      <a:headEnd type="none" w="med" len="med"/>
                      <a:tailEnd type="none" w="med" len="med"/>
                    </a:lnL>
                    <a:noFill/>
                  </a:tcPr>
                </a:tc>
                <a:tc>
                  <a:txBody>
                    <a:bodyPr/>
                    <a:lstStyle/>
                    <a:p>
                      <a:pPr latinLnBrk="1"/>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무주택 </a:t>
                      </a:r>
                      <a:r>
                        <a:rPr lang="ko-KR" altLang="en-US" sz="1600" dirty="0" smtClean="0">
                          <a:latin typeface="Pretendard" panose="02000503000000020004" pitchFamily="50" charset="-127"/>
                          <a:ea typeface="Pretendard" panose="02000503000000020004" pitchFamily="50" charset="-127"/>
                          <a:cs typeface="Pretendard" panose="02000503000000020004" pitchFamily="50" charset="-127"/>
                        </a:rPr>
                        <a:t>가구</a:t>
                      </a:r>
                      <a:endParaRPr lang="ko-KR" altLang="en-US" sz="1600" dirty="0">
                        <a:latin typeface="Pretendard" panose="02000503000000020004" pitchFamily="50" charset="-127"/>
                        <a:ea typeface="Pretendard" panose="02000503000000020004" pitchFamily="50" charset="-127"/>
                        <a:cs typeface="Pretendard" panose="0200050300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및 상관 관계 분석</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hlinkClick r:id="rId9"/>
                        </a:rPr>
                        <a:t>통계청</a:t>
                      </a:r>
                      <a:endParaRPr lang="ko-KR" altLang="en-US" sz="1400" dirty="0" smtClean="0">
                        <a:latin typeface="Pretendard" panose="02000503000000020004" pitchFamily="50" charset="-127"/>
                        <a:ea typeface="Pretendard" panose="02000503000000020004" pitchFamily="50" charset="-127"/>
                        <a:cs typeface="Pretendard" panose="02000503000000020004" pitchFamily="50" charset="-127"/>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97726073"/>
                  </a:ext>
                </a:extLst>
              </a:tr>
            </a:tbl>
          </a:graphicData>
        </a:graphic>
      </p:graphicFrame>
    </p:spTree>
    <p:extLst>
      <p:ext uri="{BB962C8B-B14F-4D97-AF65-F5344CB8AC3E}">
        <p14:creationId xmlns:p14="http://schemas.microsoft.com/office/powerpoint/2010/main" val="3427986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175686"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정의 </a:t>
            </a:r>
            <a:r>
              <a:rPr lang="en-US" altLang="ko-KR" dirty="0" smtClean="0">
                <a:latin typeface="Pretendard" panose="02000503000000020004" pitchFamily="50" charset="-127"/>
                <a:ea typeface="Pretendard" panose="02000503000000020004" pitchFamily="50" charset="-127"/>
              </a:rPr>
              <a:t>(</a:t>
            </a:r>
            <a:r>
              <a:rPr lang="ko-KR" altLang="en-US" dirty="0" smtClean="0">
                <a:latin typeface="Pretendard" panose="02000503000000020004" pitchFamily="50" charset="-127"/>
                <a:ea typeface="Pretendard" panose="02000503000000020004" pitchFamily="50" charset="-127"/>
              </a:rPr>
              <a:t>아파트 가치</a:t>
            </a:r>
            <a:r>
              <a:rPr lang="en-US" altLang="ko-KR" dirty="0" smtClean="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sp>
        <p:nvSpPr>
          <p:cNvPr id="130" name="직사각형 129"/>
          <p:cNvSpPr/>
          <p:nvPr/>
        </p:nvSpPr>
        <p:spPr>
          <a:xfrm>
            <a:off x="0" y="6550223"/>
            <a:ext cx="5234125"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채상욱</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「아파트 이 가격 오면 사라」</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라이프런</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출판사</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2023, p85</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37" name="사각형: 둥근 모서리 79">
            <a:extLst>
              <a:ext uri="{FF2B5EF4-FFF2-40B4-BE49-F238E27FC236}">
                <a16:creationId xmlns:a16="http://schemas.microsoft.com/office/drawing/2014/main" id="{949D3F7C-9CC4-2775-5C69-19F507C303B6}"/>
              </a:ext>
            </a:extLst>
          </p:cNvPr>
          <p:cNvSpPr/>
          <p:nvPr/>
        </p:nvSpPr>
        <p:spPr>
          <a:xfrm>
            <a:off x="124301" y="668313"/>
            <a:ext cx="10473785" cy="5760639"/>
          </a:xfrm>
          <a:prstGeom prst="roundRect">
            <a:avLst>
              <a:gd name="adj" fmla="val 502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3" name="직사각형 12"/>
          <p:cNvSpPr/>
          <p:nvPr/>
        </p:nvSpPr>
        <p:spPr>
          <a:xfrm>
            <a:off x="732923" y="884336"/>
            <a:ext cx="1666097" cy="372978"/>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입지 가치 </a:t>
            </a:r>
            <a:r>
              <a:rPr lang="en-US" altLang="ko-KR" b="1" u="sng"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토지</a:t>
            </a:r>
            <a:r>
              <a:rPr lang="en-US" altLang="ko-KR" b="1" u="sng"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8" name="직사각형 17"/>
          <p:cNvSpPr/>
          <p:nvPr/>
        </p:nvSpPr>
        <p:spPr>
          <a:xfrm>
            <a:off x="6425756" y="884336"/>
            <a:ext cx="1666097" cy="372978"/>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상품 가치 </a:t>
            </a:r>
            <a:r>
              <a:rPr lang="en-US" altLang="ko-KR" b="1" u="sng"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건물</a:t>
            </a:r>
            <a:r>
              <a:rPr lang="en-US" altLang="ko-KR" b="1" u="sng"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6" name="그룹 15"/>
          <p:cNvGrpSpPr/>
          <p:nvPr/>
        </p:nvGrpSpPr>
        <p:grpSpPr>
          <a:xfrm>
            <a:off x="220673" y="1287831"/>
            <a:ext cx="2690598" cy="2347118"/>
            <a:chOff x="634048" y="1546833"/>
            <a:chExt cx="2664296" cy="2324174"/>
          </a:xfrm>
        </p:grpSpPr>
        <p:sp>
          <p:nvSpPr>
            <p:cNvPr id="12" name="모서리가 둥근 직사각형 11"/>
            <p:cNvSpPr/>
            <p:nvPr/>
          </p:nvSpPr>
          <p:spPr>
            <a:xfrm>
              <a:off x="634048"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 name="그룹 8"/>
            <p:cNvGrpSpPr/>
            <p:nvPr/>
          </p:nvGrpSpPr>
          <p:grpSpPr>
            <a:xfrm>
              <a:off x="958084" y="1700808"/>
              <a:ext cx="2016224" cy="2016224"/>
              <a:chOff x="958084" y="1196752"/>
              <a:chExt cx="2016224" cy="2016224"/>
            </a:xfrm>
          </p:grpSpPr>
          <p:sp>
            <p:nvSpPr>
              <p:cNvPr id="2" name="타원 1"/>
              <p:cNvSpPr/>
              <p:nvPr/>
            </p:nvSpPr>
            <p:spPr>
              <a:xfrm>
                <a:off x="958084"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1399374" y="2004809"/>
                <a:ext cx="1133644" cy="400110"/>
              </a:xfrm>
              <a:prstGeom prst="rect">
                <a:avLst/>
              </a:prstGeom>
            </p:spPr>
            <p:txBody>
              <a:bodyPr wrap="none">
                <a:spAutoFit/>
              </a:bodyPr>
              <a:lstStyle/>
              <a:p>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입지 특징</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15" name="덧셈 기호 14"/>
          <p:cNvSpPr/>
          <p:nvPr/>
        </p:nvSpPr>
        <p:spPr>
          <a:xfrm>
            <a:off x="2990910" y="1988718"/>
            <a:ext cx="945346" cy="945346"/>
          </a:xfrm>
          <a:prstGeom prst="mathPlus">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9" name="그룹 18"/>
          <p:cNvGrpSpPr/>
          <p:nvPr/>
        </p:nvGrpSpPr>
        <p:grpSpPr>
          <a:xfrm>
            <a:off x="4015894" y="1287831"/>
            <a:ext cx="2690598" cy="2347118"/>
            <a:chOff x="4386380" y="1546833"/>
            <a:chExt cx="2664296" cy="2324174"/>
          </a:xfrm>
        </p:grpSpPr>
        <p:sp>
          <p:nvSpPr>
            <p:cNvPr id="23" name="모서리가 둥근 직사각형 22"/>
            <p:cNvSpPr/>
            <p:nvPr/>
          </p:nvSpPr>
          <p:spPr>
            <a:xfrm>
              <a:off x="438638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6" name="그룹 5"/>
            <p:cNvGrpSpPr/>
            <p:nvPr/>
          </p:nvGrpSpPr>
          <p:grpSpPr>
            <a:xfrm>
              <a:off x="4710416" y="1700808"/>
              <a:ext cx="2016224" cy="2016224"/>
              <a:chOff x="4751178" y="1196752"/>
              <a:chExt cx="2016224" cy="2016224"/>
            </a:xfrm>
          </p:grpSpPr>
          <p:sp>
            <p:nvSpPr>
              <p:cNvPr id="7" name="타원 6"/>
              <p:cNvSpPr/>
              <p:nvPr/>
            </p:nvSpPr>
            <p:spPr>
              <a:xfrm>
                <a:off x="4751178"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 name="직사각형 9"/>
              <p:cNvSpPr/>
              <p:nvPr/>
            </p:nvSpPr>
            <p:spPr>
              <a:xfrm>
                <a:off x="5192468" y="2004809"/>
                <a:ext cx="1133644" cy="400110"/>
              </a:xfrm>
              <a:prstGeom prst="rect">
                <a:avLst/>
              </a:prstGeom>
            </p:spPr>
            <p:txBody>
              <a:bodyPr wrap="none">
                <a:spAutoFit/>
              </a:bodyPr>
              <a:lstStyle/>
              <a:p>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실내 특징</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nvGrpSpPr>
          <p:cNvPr id="20" name="그룹 19"/>
          <p:cNvGrpSpPr/>
          <p:nvPr/>
        </p:nvGrpSpPr>
        <p:grpSpPr>
          <a:xfrm>
            <a:off x="7811115" y="1287831"/>
            <a:ext cx="2690598" cy="2347118"/>
            <a:chOff x="8150290" y="1546833"/>
            <a:chExt cx="2664296" cy="2324174"/>
          </a:xfrm>
        </p:grpSpPr>
        <p:sp>
          <p:nvSpPr>
            <p:cNvPr id="24" name="모서리가 둥근 직사각형 23"/>
            <p:cNvSpPr/>
            <p:nvPr/>
          </p:nvSpPr>
          <p:spPr>
            <a:xfrm>
              <a:off x="815029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4" name="그룹 3"/>
            <p:cNvGrpSpPr/>
            <p:nvPr/>
          </p:nvGrpSpPr>
          <p:grpSpPr>
            <a:xfrm>
              <a:off x="8474326" y="1700808"/>
              <a:ext cx="2016224" cy="2016224"/>
              <a:chOff x="8544272" y="1196752"/>
              <a:chExt cx="2016224" cy="2016224"/>
            </a:xfrm>
          </p:grpSpPr>
          <p:sp>
            <p:nvSpPr>
              <p:cNvPr id="8" name="타원 7"/>
              <p:cNvSpPr/>
              <p:nvPr/>
            </p:nvSpPr>
            <p:spPr>
              <a:xfrm>
                <a:off x="8544272"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 name="직사각형 10"/>
              <p:cNvSpPr/>
              <p:nvPr/>
            </p:nvSpPr>
            <p:spPr>
              <a:xfrm>
                <a:off x="8985562" y="2004809"/>
                <a:ext cx="1133644" cy="400110"/>
              </a:xfrm>
              <a:prstGeom prst="rect">
                <a:avLst/>
              </a:prstGeom>
            </p:spPr>
            <p:txBody>
              <a:bodyPr wrap="none">
                <a:spAutoFit/>
              </a:bodyPr>
              <a:lstStyle/>
              <a:p>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단지 특징</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21" name="덧셈 기호 20"/>
          <p:cNvSpPr/>
          <p:nvPr/>
        </p:nvSpPr>
        <p:spPr>
          <a:xfrm>
            <a:off x="6786131" y="1992065"/>
            <a:ext cx="945346" cy="945346"/>
          </a:xfrm>
          <a:prstGeom prst="mathPlus">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a:off x="4015895" y="1287831"/>
            <a:ext cx="6485818" cy="2347118"/>
          </a:xfrm>
          <a:prstGeom prst="roundRect">
            <a:avLst>
              <a:gd name="adj" fmla="val 8112"/>
            </a:avLst>
          </a:prstGeom>
          <a:noFill/>
          <a:ln w="317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34" name="직선 연결선 33">
            <a:extLst>
              <a:ext uri="{FF2B5EF4-FFF2-40B4-BE49-F238E27FC236}">
                <a16:creationId xmlns:a16="http://schemas.microsoft.com/office/drawing/2014/main" id="{C0FF014B-9F21-A802-0185-52405E0FC135}"/>
              </a:ext>
            </a:extLst>
          </p:cNvPr>
          <p:cNvCxnSpPr>
            <a:cxnSpLocks/>
            <a:stCxn id="43" idx="0"/>
            <a:endCxn id="12" idx="2"/>
          </p:cNvCxnSpPr>
          <p:nvPr/>
        </p:nvCxnSpPr>
        <p:spPr>
          <a:xfrm flipV="1">
            <a:off x="1565972" y="3634950"/>
            <a:ext cx="0" cy="230859"/>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37" name="직선 연결선 36">
            <a:extLst>
              <a:ext uri="{FF2B5EF4-FFF2-40B4-BE49-F238E27FC236}">
                <a16:creationId xmlns:a16="http://schemas.microsoft.com/office/drawing/2014/main" id="{C0FF014B-9F21-A802-0185-52405E0FC135}"/>
              </a:ext>
            </a:extLst>
          </p:cNvPr>
          <p:cNvCxnSpPr>
            <a:cxnSpLocks/>
            <a:stCxn id="45" idx="0"/>
            <a:endCxn id="23" idx="2"/>
          </p:cNvCxnSpPr>
          <p:nvPr/>
        </p:nvCxnSpPr>
        <p:spPr>
          <a:xfrm flipV="1">
            <a:off x="5361193" y="3634950"/>
            <a:ext cx="0" cy="230859"/>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40" name="직선 연결선 39">
            <a:extLst>
              <a:ext uri="{FF2B5EF4-FFF2-40B4-BE49-F238E27FC236}">
                <a16:creationId xmlns:a16="http://schemas.microsoft.com/office/drawing/2014/main" id="{C0FF014B-9F21-A802-0185-52405E0FC135}"/>
              </a:ext>
            </a:extLst>
          </p:cNvPr>
          <p:cNvCxnSpPr>
            <a:cxnSpLocks/>
            <a:stCxn id="49" idx="0"/>
          </p:cNvCxnSpPr>
          <p:nvPr/>
        </p:nvCxnSpPr>
        <p:spPr>
          <a:xfrm flipV="1">
            <a:off x="9156413" y="3614805"/>
            <a:ext cx="1" cy="251004"/>
          </a:xfrm>
          <a:prstGeom prst="line">
            <a:avLst/>
          </a:prstGeom>
          <a:noFill/>
          <a:ln w="19050" cap="flat" cmpd="sng" algn="ctr">
            <a:solidFill>
              <a:sysClr val="window" lastClr="FFFFFF">
                <a:lumMod val="50000"/>
              </a:sysClr>
            </a:solidFill>
            <a:prstDash val="dash"/>
            <a:headEnd type="oval" w="med" len="med"/>
            <a:tailEnd type="oval" w="med" len="med"/>
          </a:ln>
          <a:effectLst/>
        </p:spPr>
      </p:cxnSp>
      <p:grpSp>
        <p:nvGrpSpPr>
          <p:cNvPr id="204" name="그룹 203"/>
          <p:cNvGrpSpPr/>
          <p:nvPr/>
        </p:nvGrpSpPr>
        <p:grpSpPr>
          <a:xfrm>
            <a:off x="220673" y="3865810"/>
            <a:ext cx="2690598" cy="2347118"/>
            <a:chOff x="1005731" y="4172445"/>
            <a:chExt cx="2664296" cy="2324174"/>
          </a:xfrm>
        </p:grpSpPr>
        <p:sp>
          <p:nvSpPr>
            <p:cNvPr id="43" name="모서리가 둥근 직사각형 42"/>
            <p:cNvSpPr/>
            <p:nvPr/>
          </p:nvSpPr>
          <p:spPr>
            <a:xfrm>
              <a:off x="1005731" y="4172445"/>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92" name="그룹 191"/>
            <p:cNvGrpSpPr/>
            <p:nvPr/>
          </p:nvGrpSpPr>
          <p:grpSpPr>
            <a:xfrm>
              <a:off x="1170795" y="4351974"/>
              <a:ext cx="2334168" cy="1965117"/>
              <a:chOff x="1158989" y="4361673"/>
              <a:chExt cx="2334168" cy="1965117"/>
            </a:xfrm>
          </p:grpSpPr>
          <p:grpSp>
            <p:nvGrpSpPr>
              <p:cNvPr id="54" name="그룹 53"/>
              <p:cNvGrpSpPr/>
              <p:nvPr/>
            </p:nvGrpSpPr>
            <p:grpSpPr>
              <a:xfrm>
                <a:off x="1158989" y="4361673"/>
                <a:ext cx="1078649" cy="925138"/>
                <a:chOff x="1158989" y="4361673"/>
                <a:chExt cx="1078649" cy="925138"/>
              </a:xfrm>
            </p:grpSpPr>
            <p:sp>
              <p:nvSpPr>
                <p:cNvPr id="50" name="모서리가 둥근 직사각형 49"/>
                <p:cNvSpPr/>
                <p:nvPr/>
              </p:nvSpPr>
              <p:spPr>
                <a:xfrm>
                  <a:off x="1158989" y="4361673"/>
                  <a:ext cx="1078649" cy="92513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1" name="직사각형 50"/>
                <p:cNvSpPr/>
                <p:nvPr/>
              </p:nvSpPr>
              <p:spPr>
                <a:xfrm>
                  <a:off x="1311829" y="4454910"/>
                  <a:ext cx="772969" cy="738664"/>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교통</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일자리</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환경</a:t>
                  </a:r>
                  <a:endParaRPr lang="ko-KR" altLang="en-US" sz="1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63" name="그룹 62"/>
              <p:cNvGrpSpPr/>
              <p:nvPr/>
            </p:nvGrpSpPr>
            <p:grpSpPr>
              <a:xfrm>
                <a:off x="2414508" y="4361673"/>
                <a:ext cx="1078649" cy="925138"/>
                <a:chOff x="2414508" y="4361673"/>
                <a:chExt cx="1078649" cy="925138"/>
              </a:xfrm>
            </p:grpSpPr>
            <p:sp>
              <p:nvSpPr>
                <p:cNvPr id="56" name="모서리가 둥근 직사각형 55"/>
                <p:cNvSpPr/>
                <p:nvPr/>
              </p:nvSpPr>
              <p:spPr>
                <a:xfrm>
                  <a:off x="2414508" y="4361673"/>
                  <a:ext cx="1078649" cy="92513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0" name="직사각형 59"/>
                <p:cNvSpPr/>
                <p:nvPr/>
              </p:nvSpPr>
              <p:spPr>
                <a:xfrm>
                  <a:off x="2459947" y="4577029"/>
                  <a:ext cx="987770" cy="523220"/>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교육</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학교</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학원</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nvGrpSpPr>
              <p:cNvPr id="53" name="그룹 52"/>
              <p:cNvGrpSpPr/>
              <p:nvPr/>
            </p:nvGrpSpPr>
            <p:grpSpPr>
              <a:xfrm>
                <a:off x="1158989" y="5387255"/>
                <a:ext cx="1078649" cy="925138"/>
                <a:chOff x="1158989" y="5387255"/>
                <a:chExt cx="1078649" cy="925138"/>
              </a:xfrm>
            </p:grpSpPr>
            <p:sp>
              <p:nvSpPr>
                <p:cNvPr id="58" name="모서리가 둥근 직사각형 57"/>
                <p:cNvSpPr/>
                <p:nvPr/>
              </p:nvSpPr>
              <p:spPr>
                <a:xfrm>
                  <a:off x="1158989" y="5387255"/>
                  <a:ext cx="1078649" cy="92513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1" name="직사각형 60"/>
                <p:cNvSpPr/>
                <p:nvPr/>
              </p:nvSpPr>
              <p:spPr>
                <a:xfrm>
                  <a:off x="1272556" y="5695936"/>
                  <a:ext cx="851515" cy="30777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편의 시설</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52" name="그룹 51"/>
              <p:cNvGrpSpPr/>
              <p:nvPr/>
            </p:nvGrpSpPr>
            <p:grpSpPr>
              <a:xfrm>
                <a:off x="2414508" y="5401652"/>
                <a:ext cx="1078649" cy="925138"/>
                <a:chOff x="2414508" y="5401652"/>
                <a:chExt cx="1078649" cy="925138"/>
              </a:xfrm>
            </p:grpSpPr>
            <p:sp>
              <p:nvSpPr>
                <p:cNvPr id="59" name="모서리가 둥근 직사각형 58"/>
                <p:cNvSpPr/>
                <p:nvPr/>
              </p:nvSpPr>
              <p:spPr>
                <a:xfrm>
                  <a:off x="2414508" y="5401652"/>
                  <a:ext cx="1078649" cy="92513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2" name="직사각형 61"/>
                <p:cNvSpPr/>
                <p:nvPr/>
              </p:nvSpPr>
              <p:spPr>
                <a:xfrm>
                  <a:off x="2528075" y="5710333"/>
                  <a:ext cx="851515" cy="307777"/>
                </a:xfrm>
                <a:prstGeom prst="rect">
                  <a:avLst/>
                </a:prstGeom>
              </p:spPr>
              <p:txBody>
                <a:bodyPr wrap="none">
                  <a:spAutoFit/>
                </a:bodyPr>
                <a:lstStyle/>
                <a:p>
                  <a:pPr algn="ctr"/>
                  <a:r>
                    <a:rPr lang="ko-KR" altLang="en-US" sz="14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자연 환경</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sp>
        <p:nvSpPr>
          <p:cNvPr id="45" name="모서리가 둥근 직사각형 44"/>
          <p:cNvSpPr/>
          <p:nvPr/>
        </p:nvSpPr>
        <p:spPr>
          <a:xfrm>
            <a:off x="4015894"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96" name="그룹 195"/>
          <p:cNvGrpSpPr/>
          <p:nvPr/>
        </p:nvGrpSpPr>
        <p:grpSpPr>
          <a:xfrm>
            <a:off x="4124973" y="4061649"/>
            <a:ext cx="793618" cy="545290"/>
            <a:chOff x="4871865" y="4366371"/>
            <a:chExt cx="785860" cy="539960"/>
          </a:xfrm>
        </p:grpSpPr>
        <p:sp>
          <p:nvSpPr>
            <p:cNvPr id="68" name="모서리가 둥근 직사각형 67"/>
            <p:cNvSpPr/>
            <p:nvPr/>
          </p:nvSpPr>
          <p:spPr>
            <a:xfrm>
              <a:off x="4871865"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9" name="직사각형 68"/>
            <p:cNvSpPr/>
            <p:nvPr/>
          </p:nvSpPr>
          <p:spPr>
            <a:xfrm>
              <a:off x="5016970" y="4482463"/>
              <a:ext cx="495650" cy="30777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면적</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95" name="그룹 194"/>
          <p:cNvGrpSpPr/>
          <p:nvPr/>
        </p:nvGrpSpPr>
        <p:grpSpPr>
          <a:xfrm>
            <a:off x="4977482" y="4061649"/>
            <a:ext cx="793618" cy="545290"/>
            <a:chOff x="5732316" y="4366371"/>
            <a:chExt cx="785860" cy="539960"/>
          </a:xfrm>
        </p:grpSpPr>
        <p:sp>
          <p:nvSpPr>
            <p:cNvPr id="70" name="모서리가 둥근 직사각형 69"/>
            <p:cNvSpPr/>
            <p:nvPr/>
          </p:nvSpPr>
          <p:spPr>
            <a:xfrm>
              <a:off x="5732316"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2" name="직사각형 71"/>
            <p:cNvSpPr/>
            <p:nvPr/>
          </p:nvSpPr>
          <p:spPr>
            <a:xfrm>
              <a:off x="5877421" y="4482463"/>
              <a:ext cx="495650" cy="307777"/>
            </a:xfrm>
            <a:prstGeom prst="rect">
              <a:avLst/>
            </a:prstGeom>
          </p:spPr>
          <p:txBody>
            <a:bodyPr wrap="none">
              <a:spAutoFit/>
            </a:bodyPr>
            <a:lstStyle/>
            <a:p>
              <a:pPr algn="ctr"/>
              <a:r>
                <a:rPr lang="ko-KR" altLang="en-US" sz="14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연식</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94" name="그룹 193"/>
          <p:cNvGrpSpPr/>
          <p:nvPr/>
        </p:nvGrpSpPr>
        <p:grpSpPr>
          <a:xfrm>
            <a:off x="5829992" y="4061649"/>
            <a:ext cx="800026" cy="1257974"/>
            <a:chOff x="6560216" y="4366371"/>
            <a:chExt cx="792205" cy="539960"/>
          </a:xfrm>
        </p:grpSpPr>
        <p:sp>
          <p:nvSpPr>
            <p:cNvPr id="71" name="모서리가 둥근 직사각형 70"/>
            <p:cNvSpPr/>
            <p:nvPr/>
          </p:nvSpPr>
          <p:spPr>
            <a:xfrm>
              <a:off x="6563388"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3" name="직사각형 72"/>
            <p:cNvSpPr/>
            <p:nvPr/>
          </p:nvSpPr>
          <p:spPr>
            <a:xfrm>
              <a:off x="6560216" y="4476258"/>
              <a:ext cx="792205" cy="32018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타입</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(Bay </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및 </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판상형</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nvGrpSpPr>
          <p:cNvPr id="193" name="그룹 192"/>
          <p:cNvGrpSpPr/>
          <p:nvPr/>
        </p:nvGrpSpPr>
        <p:grpSpPr>
          <a:xfrm>
            <a:off x="4124973" y="5486337"/>
            <a:ext cx="2501840" cy="545290"/>
            <a:chOff x="4594963" y="5060260"/>
            <a:chExt cx="2477383" cy="539960"/>
          </a:xfrm>
        </p:grpSpPr>
        <p:sp>
          <p:nvSpPr>
            <p:cNvPr id="74" name="모서리가 둥근 직사각형 73"/>
            <p:cNvSpPr/>
            <p:nvPr/>
          </p:nvSpPr>
          <p:spPr>
            <a:xfrm>
              <a:off x="4594963" y="5060260"/>
              <a:ext cx="2477383"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5" name="직사각형 74"/>
            <p:cNvSpPr/>
            <p:nvPr/>
          </p:nvSpPr>
          <p:spPr>
            <a:xfrm>
              <a:off x="4886920" y="5176352"/>
              <a:ext cx="1893468" cy="30777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구조 </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기둥</a:t>
              </a:r>
              <a:r>
                <a:rPr lang="en-US" altLang="ko-KR" sz="1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벽</a:t>
              </a:r>
              <a:r>
                <a:rPr lang="en-US" altLang="ko-KR" sz="1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벽기둥</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nvGrpSpPr>
          <p:cNvPr id="80" name="그룹 79"/>
          <p:cNvGrpSpPr/>
          <p:nvPr/>
        </p:nvGrpSpPr>
        <p:grpSpPr>
          <a:xfrm>
            <a:off x="4124973" y="4774334"/>
            <a:ext cx="793618" cy="545290"/>
            <a:chOff x="4871865" y="4366371"/>
            <a:chExt cx="785860" cy="539960"/>
          </a:xfrm>
        </p:grpSpPr>
        <p:sp>
          <p:nvSpPr>
            <p:cNvPr id="81" name="모서리가 둥근 직사각형 80"/>
            <p:cNvSpPr/>
            <p:nvPr/>
          </p:nvSpPr>
          <p:spPr>
            <a:xfrm>
              <a:off x="4871865"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2" name="직사각형 81"/>
            <p:cNvSpPr/>
            <p:nvPr/>
          </p:nvSpPr>
          <p:spPr>
            <a:xfrm>
              <a:off x="5016970" y="4482463"/>
              <a:ext cx="495650" cy="307777"/>
            </a:xfrm>
            <a:prstGeom prst="rect">
              <a:avLst/>
            </a:prstGeom>
          </p:spPr>
          <p:txBody>
            <a:bodyPr wrap="none">
              <a:spAutoFit/>
            </a:bodyPr>
            <a:lstStyle/>
            <a:p>
              <a:pPr algn="ctr"/>
              <a:r>
                <a:rPr lang="ko-KR" altLang="en-US" sz="14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층고</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97" name="그룹 196"/>
          <p:cNvGrpSpPr/>
          <p:nvPr/>
        </p:nvGrpSpPr>
        <p:grpSpPr>
          <a:xfrm>
            <a:off x="4956505" y="4773993"/>
            <a:ext cx="814595" cy="545290"/>
            <a:chOff x="5698197" y="5072088"/>
            <a:chExt cx="806632" cy="539960"/>
          </a:xfrm>
        </p:grpSpPr>
        <p:sp>
          <p:nvSpPr>
            <p:cNvPr id="84" name="모서리가 둥근 직사각형 83"/>
            <p:cNvSpPr/>
            <p:nvPr/>
          </p:nvSpPr>
          <p:spPr>
            <a:xfrm>
              <a:off x="5708583" y="5072088"/>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5" name="직사각형 84"/>
            <p:cNvSpPr/>
            <p:nvPr/>
          </p:nvSpPr>
          <p:spPr>
            <a:xfrm>
              <a:off x="5698197" y="5188180"/>
              <a:ext cx="806632" cy="307777"/>
            </a:xfrm>
            <a:prstGeom prst="rect">
              <a:avLst/>
            </a:prstGeom>
          </p:spPr>
          <p:txBody>
            <a:bodyPr wrap="none">
              <a:spAutoFit/>
            </a:bodyPr>
            <a:lstStyle/>
            <a:p>
              <a:pPr algn="ctr"/>
              <a:r>
                <a:rPr lang="ko-KR" altLang="en-US" sz="14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특화설계</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202" name="그룹 201"/>
          <p:cNvGrpSpPr/>
          <p:nvPr/>
        </p:nvGrpSpPr>
        <p:grpSpPr>
          <a:xfrm>
            <a:off x="7811114" y="3865810"/>
            <a:ext cx="2690598" cy="2347118"/>
            <a:chOff x="8521972" y="4172445"/>
            <a:chExt cx="2664296" cy="2324174"/>
          </a:xfrm>
        </p:grpSpPr>
        <p:sp>
          <p:nvSpPr>
            <p:cNvPr id="49" name="모서리가 둥근 직사각형 48"/>
            <p:cNvSpPr/>
            <p:nvPr/>
          </p:nvSpPr>
          <p:spPr>
            <a:xfrm>
              <a:off x="8521972" y="4172445"/>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01" name="그룹 200"/>
            <p:cNvGrpSpPr/>
            <p:nvPr/>
          </p:nvGrpSpPr>
          <p:grpSpPr>
            <a:xfrm>
              <a:off x="8603009" y="4359172"/>
              <a:ext cx="2502223" cy="1950721"/>
              <a:chOff x="8616280" y="4366370"/>
              <a:chExt cx="2502223" cy="1950721"/>
            </a:xfrm>
          </p:grpSpPr>
          <p:grpSp>
            <p:nvGrpSpPr>
              <p:cNvPr id="198" name="그룹 197"/>
              <p:cNvGrpSpPr/>
              <p:nvPr/>
            </p:nvGrpSpPr>
            <p:grpSpPr>
              <a:xfrm>
                <a:off x="9487728" y="4366370"/>
                <a:ext cx="1630775" cy="539960"/>
                <a:chOff x="9468049" y="4326420"/>
                <a:chExt cx="1630775" cy="539960"/>
              </a:xfrm>
            </p:grpSpPr>
            <p:sp>
              <p:nvSpPr>
                <p:cNvPr id="91" name="모서리가 둥근 직사각형 90"/>
                <p:cNvSpPr/>
                <p:nvPr/>
              </p:nvSpPr>
              <p:spPr>
                <a:xfrm>
                  <a:off x="9468049" y="4326420"/>
                  <a:ext cx="1630775"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2" name="직사각형 91"/>
                <p:cNvSpPr/>
                <p:nvPr/>
              </p:nvSpPr>
              <p:spPr>
                <a:xfrm>
                  <a:off x="9828023" y="4442512"/>
                  <a:ext cx="910827" cy="30777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동</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층 배치</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93" name="그룹 92"/>
              <p:cNvGrpSpPr/>
              <p:nvPr/>
            </p:nvGrpSpPr>
            <p:grpSpPr>
              <a:xfrm>
                <a:off x="8616280" y="4366370"/>
                <a:ext cx="785860" cy="539960"/>
                <a:chOff x="5732316" y="4366371"/>
                <a:chExt cx="785860" cy="539960"/>
              </a:xfrm>
            </p:grpSpPr>
            <p:sp>
              <p:nvSpPr>
                <p:cNvPr id="94" name="모서리가 둥근 직사각형 93"/>
                <p:cNvSpPr/>
                <p:nvPr/>
              </p:nvSpPr>
              <p:spPr>
                <a:xfrm>
                  <a:off x="5732316"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5" name="직사각형 94"/>
                <p:cNvSpPr/>
                <p:nvPr/>
              </p:nvSpPr>
              <p:spPr>
                <a:xfrm>
                  <a:off x="5799676" y="4482463"/>
                  <a:ext cx="651140" cy="307777"/>
                </a:xfrm>
                <a:prstGeom prst="rect">
                  <a:avLst/>
                </a:prstGeom>
              </p:spPr>
              <p:txBody>
                <a:bodyPr wrap="none">
                  <a:spAutoFit/>
                </a:bodyPr>
                <a:lstStyle/>
                <a:p>
                  <a:pPr algn="ctr"/>
                  <a:r>
                    <a:rPr lang="ko-KR" altLang="en-US" sz="14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세대수</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06" name="그룹 105"/>
              <p:cNvGrpSpPr/>
              <p:nvPr/>
            </p:nvGrpSpPr>
            <p:grpSpPr>
              <a:xfrm>
                <a:off x="8616280" y="5071751"/>
                <a:ext cx="785860" cy="539960"/>
                <a:chOff x="5732316" y="4366371"/>
                <a:chExt cx="785860" cy="539960"/>
              </a:xfrm>
            </p:grpSpPr>
            <p:sp>
              <p:nvSpPr>
                <p:cNvPr id="107" name="모서리가 둥근 직사각형 106"/>
                <p:cNvSpPr/>
                <p:nvPr/>
              </p:nvSpPr>
              <p:spPr>
                <a:xfrm>
                  <a:off x="5732316"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8" name="직사각형 107"/>
                <p:cNvSpPr/>
                <p:nvPr/>
              </p:nvSpPr>
              <p:spPr>
                <a:xfrm>
                  <a:off x="5799675" y="4482463"/>
                  <a:ext cx="651140" cy="30777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디자인</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200" name="그룹 199"/>
              <p:cNvGrpSpPr/>
              <p:nvPr/>
            </p:nvGrpSpPr>
            <p:grpSpPr>
              <a:xfrm>
                <a:off x="9487728" y="5071751"/>
                <a:ext cx="1630775" cy="539960"/>
                <a:chOff x="9468049" y="5007132"/>
                <a:chExt cx="1630775" cy="539960"/>
              </a:xfrm>
            </p:grpSpPr>
            <p:sp>
              <p:nvSpPr>
                <p:cNvPr id="110" name="모서리가 둥근 직사각형 109"/>
                <p:cNvSpPr/>
                <p:nvPr/>
              </p:nvSpPr>
              <p:spPr>
                <a:xfrm>
                  <a:off x="9468049" y="5007132"/>
                  <a:ext cx="1630775"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1" name="직사각형 110"/>
                <p:cNvSpPr/>
                <p:nvPr/>
              </p:nvSpPr>
              <p:spPr>
                <a:xfrm>
                  <a:off x="9694974" y="5123224"/>
                  <a:ext cx="1176925" cy="307777"/>
                </a:xfrm>
                <a:prstGeom prst="rect">
                  <a:avLst/>
                </a:prstGeom>
              </p:spPr>
              <p:txBody>
                <a:bodyPr wrap="none">
                  <a:spAutoFit/>
                </a:bodyPr>
                <a:lstStyle/>
                <a:p>
                  <a:pPr algn="ct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건폐율</a:t>
                  </a:r>
                  <a:r>
                    <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용적률</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16" name="그룹 115"/>
              <p:cNvGrpSpPr/>
              <p:nvPr/>
            </p:nvGrpSpPr>
            <p:grpSpPr>
              <a:xfrm>
                <a:off x="8616280" y="5777131"/>
                <a:ext cx="785860" cy="539960"/>
                <a:chOff x="5732316" y="4366371"/>
                <a:chExt cx="785860" cy="539960"/>
              </a:xfrm>
            </p:grpSpPr>
            <p:sp>
              <p:nvSpPr>
                <p:cNvPr id="117" name="모서리가 둥근 직사각형 116"/>
                <p:cNvSpPr/>
                <p:nvPr/>
              </p:nvSpPr>
              <p:spPr>
                <a:xfrm>
                  <a:off x="5732316" y="4366371"/>
                  <a:ext cx="785860"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8" name="직사각형 117"/>
                <p:cNvSpPr/>
                <p:nvPr/>
              </p:nvSpPr>
              <p:spPr>
                <a:xfrm>
                  <a:off x="5799675" y="4482463"/>
                  <a:ext cx="651140" cy="307777"/>
                </a:xfrm>
                <a:prstGeom prst="rect">
                  <a:avLst/>
                </a:prstGeom>
              </p:spPr>
              <p:txBody>
                <a:bodyPr wrap="none">
                  <a:spAutoFit/>
                </a:bodyPr>
                <a:lstStyle/>
                <a:p>
                  <a:pPr algn="ctr"/>
                  <a:r>
                    <a:rPr lang="ko-KR" altLang="en-US" sz="14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브랜드</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99" name="그룹 198"/>
              <p:cNvGrpSpPr/>
              <p:nvPr/>
            </p:nvGrpSpPr>
            <p:grpSpPr>
              <a:xfrm>
                <a:off x="9487728" y="5777131"/>
                <a:ext cx="1630775" cy="539960"/>
                <a:chOff x="9507406" y="5751875"/>
                <a:chExt cx="1630775" cy="539960"/>
              </a:xfrm>
            </p:grpSpPr>
            <p:sp>
              <p:nvSpPr>
                <p:cNvPr id="119" name="모서리가 둥근 직사각형 118"/>
                <p:cNvSpPr/>
                <p:nvPr/>
              </p:nvSpPr>
              <p:spPr>
                <a:xfrm>
                  <a:off x="9507406" y="5751875"/>
                  <a:ext cx="1630775" cy="53996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0" name="직사각형 119"/>
                <p:cNvSpPr/>
                <p:nvPr/>
              </p:nvSpPr>
              <p:spPr>
                <a:xfrm>
                  <a:off x="9741544" y="5867967"/>
                  <a:ext cx="1162499" cy="307777"/>
                </a:xfrm>
                <a:prstGeom prst="rect">
                  <a:avLst/>
                </a:prstGeom>
              </p:spPr>
              <p:txBody>
                <a:bodyPr wrap="none">
                  <a:spAutoFit/>
                </a:bodyPr>
                <a:lstStyle/>
                <a:p>
                  <a:pPr algn="ctr"/>
                  <a:r>
                    <a:rPr lang="ko-KR" altLang="en-US" sz="14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커뮤니티 시설</a:t>
                  </a:r>
                  <a:endParaRPr lang="en-US" altLang="ko-KR" sz="1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grpSp>
        <p:nvGrpSpPr>
          <p:cNvPr id="210" name="그룹 209"/>
          <p:cNvGrpSpPr/>
          <p:nvPr/>
        </p:nvGrpSpPr>
        <p:grpSpPr>
          <a:xfrm>
            <a:off x="10830992" y="668314"/>
            <a:ext cx="1236708" cy="5760638"/>
            <a:chOff x="10865409" y="692697"/>
            <a:chExt cx="1236708" cy="5760638"/>
          </a:xfrm>
        </p:grpSpPr>
        <p:sp>
          <p:nvSpPr>
            <p:cNvPr id="136" name="사각형: 둥근 모서리 79">
              <a:extLst>
                <a:ext uri="{FF2B5EF4-FFF2-40B4-BE49-F238E27FC236}">
                  <a16:creationId xmlns:a16="http://schemas.microsoft.com/office/drawing/2014/main" id="{949D3F7C-9CC4-2775-5C69-19F507C303B6}"/>
                </a:ext>
              </a:extLst>
            </p:cNvPr>
            <p:cNvSpPr/>
            <p:nvPr/>
          </p:nvSpPr>
          <p:spPr>
            <a:xfrm>
              <a:off x="10865409" y="692697"/>
              <a:ext cx="1236708" cy="5760638"/>
            </a:xfrm>
            <a:prstGeom prst="roundRect">
              <a:avLst>
                <a:gd name="adj" fmla="val 1048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39" name="사각형: 둥근 모서리 79">
              <a:extLst>
                <a:ext uri="{FF2B5EF4-FFF2-40B4-BE49-F238E27FC236}">
                  <a16:creationId xmlns:a16="http://schemas.microsoft.com/office/drawing/2014/main" id="{949D3F7C-9CC4-2775-5C69-19F507C303B6}"/>
                </a:ext>
              </a:extLst>
            </p:cNvPr>
            <p:cNvSpPr/>
            <p:nvPr/>
          </p:nvSpPr>
          <p:spPr>
            <a:xfrm>
              <a:off x="10985794" y="984984"/>
              <a:ext cx="995939" cy="5176064"/>
            </a:xfrm>
            <a:prstGeom prst="roundRect">
              <a:avLst>
                <a:gd name="adj" fmla="val 1048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38" name="직사각형 137"/>
            <p:cNvSpPr/>
            <p:nvPr/>
          </p:nvSpPr>
          <p:spPr>
            <a:xfrm>
              <a:off x="11235939" y="1587857"/>
              <a:ext cx="495649" cy="3970318"/>
            </a:xfrm>
            <a:prstGeom prst="rect">
              <a:avLst/>
            </a:prstGeom>
          </p:spPr>
          <p:txBody>
            <a:bodyPr wrap="none">
              <a:spAutoFit/>
            </a:bodyPr>
            <a:lstStyle/>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아</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파</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트</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치</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135" name="그림 134"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9650344" y="3332608"/>
            <a:ext cx="2381508" cy="432050"/>
          </a:xfrm>
          <a:prstGeom prst="rect">
            <a:avLst/>
          </a:prstGeom>
        </p:spPr>
      </p:pic>
    </p:spTree>
    <p:extLst>
      <p:ext uri="{BB962C8B-B14F-4D97-AF65-F5344CB8AC3E}">
        <p14:creationId xmlns:p14="http://schemas.microsoft.com/office/powerpoint/2010/main" val="1570484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175686"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정의 </a:t>
            </a:r>
            <a:r>
              <a:rPr lang="en-US" altLang="ko-KR" dirty="0" smtClean="0">
                <a:latin typeface="Pretendard" panose="02000503000000020004" pitchFamily="50" charset="-127"/>
                <a:ea typeface="Pretendard" panose="02000503000000020004" pitchFamily="50" charset="-127"/>
              </a:rPr>
              <a:t>(</a:t>
            </a:r>
            <a:r>
              <a:rPr lang="ko-KR" altLang="en-US" dirty="0" smtClean="0">
                <a:latin typeface="Pretendard" panose="02000503000000020004" pitchFamily="50" charset="-127"/>
                <a:ea typeface="Pretendard" panose="02000503000000020004" pitchFamily="50" charset="-127"/>
              </a:rPr>
              <a:t>정책</a:t>
            </a:r>
            <a:r>
              <a:rPr lang="en-US" altLang="ko-KR" dirty="0" smtClean="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sp>
        <p:nvSpPr>
          <p:cNvPr id="130" name="직사각형 129"/>
          <p:cNvSpPr/>
          <p:nvPr/>
        </p:nvSpPr>
        <p:spPr>
          <a:xfrm>
            <a:off x="0" y="6550223"/>
            <a:ext cx="6260047"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이종규</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「대통령과 부동산</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부동산정책의 허와 실</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부연사</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2014, p233~p236</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37" name="사각형: 둥근 모서리 79">
            <a:extLst>
              <a:ext uri="{FF2B5EF4-FFF2-40B4-BE49-F238E27FC236}">
                <a16:creationId xmlns:a16="http://schemas.microsoft.com/office/drawing/2014/main" id="{949D3F7C-9CC4-2775-5C69-19F507C303B6}"/>
              </a:ext>
            </a:extLst>
          </p:cNvPr>
          <p:cNvSpPr/>
          <p:nvPr/>
        </p:nvSpPr>
        <p:spPr>
          <a:xfrm>
            <a:off x="124301" y="668313"/>
            <a:ext cx="10473785" cy="5760639"/>
          </a:xfrm>
          <a:prstGeom prst="roundRect">
            <a:avLst>
              <a:gd name="adj" fmla="val 502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3" name="직사각형 12"/>
          <p:cNvSpPr/>
          <p:nvPr/>
        </p:nvSpPr>
        <p:spPr>
          <a:xfrm>
            <a:off x="1274867" y="863268"/>
            <a:ext cx="582211" cy="369332"/>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개인</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8" name="직사각형 17"/>
          <p:cNvSpPr/>
          <p:nvPr/>
        </p:nvSpPr>
        <p:spPr>
          <a:xfrm>
            <a:off x="4556325" y="863268"/>
            <a:ext cx="1609736" cy="369332"/>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행정부 </a:t>
            </a:r>
            <a:r>
              <a:rPr lang="en-US" altLang="ko-KR" b="1" u="sng"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대통령</a:t>
            </a:r>
            <a:r>
              <a:rPr lang="en-US" altLang="ko-KR" b="1" u="sng" dirty="0" smtClean="0">
                <a:latin typeface="Pretendard" panose="02000503000000020004" pitchFamily="50" charset="-127"/>
                <a:ea typeface="Pretendard" panose="02000503000000020004" pitchFamily="50" charset="-127"/>
                <a:cs typeface="Pretendard" panose="02000503000000020004" pitchFamily="50" charset="-127"/>
              </a:rPr>
              <a:t>)</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2" name="모서리가 둥근 직사각형 11"/>
          <p:cNvSpPr/>
          <p:nvPr/>
        </p:nvSpPr>
        <p:spPr>
          <a:xfrm>
            <a:off x="220673" y="1287831"/>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 name="그룹 8"/>
          <p:cNvGrpSpPr/>
          <p:nvPr/>
        </p:nvGrpSpPr>
        <p:grpSpPr>
          <a:xfrm>
            <a:off x="547908" y="1443326"/>
            <a:ext cx="2036128" cy="2036128"/>
            <a:chOff x="958084" y="1196752"/>
            <a:chExt cx="2016224" cy="2016224"/>
          </a:xfrm>
        </p:grpSpPr>
        <p:sp>
          <p:nvSpPr>
            <p:cNvPr id="2" name="타원 1"/>
            <p:cNvSpPr/>
            <p:nvPr/>
          </p:nvSpPr>
          <p:spPr>
            <a:xfrm>
              <a:off x="958084"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1546188" y="2006765"/>
              <a:ext cx="840016" cy="396199"/>
            </a:xfrm>
            <a:prstGeom prst="rect">
              <a:avLst/>
            </a:prstGeom>
          </p:spPr>
          <p:txBody>
            <a:bodyPr wrap="none">
              <a:spAutoFit/>
            </a:bodyPr>
            <a:lstStyle/>
            <a:p>
              <a:r>
                <a:rPr lang="ko-KR" altLang="en-US" sz="20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이기심</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15" name="덧셈 기호 14"/>
          <p:cNvSpPr/>
          <p:nvPr/>
        </p:nvSpPr>
        <p:spPr>
          <a:xfrm>
            <a:off x="2990910" y="1988718"/>
            <a:ext cx="945346" cy="945346"/>
          </a:xfrm>
          <a:prstGeom prst="mathPlus">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9" name="그룹 18"/>
          <p:cNvGrpSpPr/>
          <p:nvPr/>
        </p:nvGrpSpPr>
        <p:grpSpPr>
          <a:xfrm>
            <a:off x="4015894" y="1287831"/>
            <a:ext cx="2690598" cy="2347118"/>
            <a:chOff x="4386380" y="1546833"/>
            <a:chExt cx="2664296" cy="2324174"/>
          </a:xfrm>
        </p:grpSpPr>
        <p:sp>
          <p:nvSpPr>
            <p:cNvPr id="23" name="모서리가 둥근 직사각형 22"/>
            <p:cNvSpPr/>
            <p:nvPr/>
          </p:nvSpPr>
          <p:spPr>
            <a:xfrm>
              <a:off x="438638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6" name="그룹 5"/>
            <p:cNvGrpSpPr/>
            <p:nvPr/>
          </p:nvGrpSpPr>
          <p:grpSpPr>
            <a:xfrm>
              <a:off x="4710416" y="1700808"/>
              <a:ext cx="2016224" cy="2016224"/>
              <a:chOff x="4751178" y="1196752"/>
              <a:chExt cx="2016224" cy="2016224"/>
            </a:xfrm>
          </p:grpSpPr>
          <p:sp>
            <p:nvSpPr>
              <p:cNvPr id="7" name="타원 6"/>
              <p:cNvSpPr/>
              <p:nvPr/>
            </p:nvSpPr>
            <p:spPr>
              <a:xfrm>
                <a:off x="4751178"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 name="직사각형 9"/>
              <p:cNvSpPr/>
              <p:nvPr/>
            </p:nvSpPr>
            <p:spPr>
              <a:xfrm>
                <a:off x="5198009" y="1854381"/>
                <a:ext cx="1122562" cy="700966"/>
              </a:xfrm>
              <a:prstGeom prst="rect">
                <a:avLst/>
              </a:prstGeom>
            </p:spPr>
            <p:txBody>
              <a:bodyPr wrap="none">
                <a:spAutoFit/>
              </a:bodyPr>
              <a:lstStyle/>
              <a:p>
                <a:pPr algn="ct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국민의 </a:t>
                </a:r>
                <a:endPar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윤택한 삶</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nvGrpSpPr>
          <p:cNvPr id="20" name="그룹 19"/>
          <p:cNvGrpSpPr/>
          <p:nvPr/>
        </p:nvGrpSpPr>
        <p:grpSpPr>
          <a:xfrm>
            <a:off x="7811115" y="1287831"/>
            <a:ext cx="2690598" cy="2347118"/>
            <a:chOff x="8150290" y="1546833"/>
            <a:chExt cx="2664296" cy="2324174"/>
          </a:xfrm>
        </p:grpSpPr>
        <p:sp>
          <p:nvSpPr>
            <p:cNvPr id="24" name="모서리가 둥근 직사각형 23"/>
            <p:cNvSpPr/>
            <p:nvPr/>
          </p:nvSpPr>
          <p:spPr>
            <a:xfrm>
              <a:off x="815029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4" name="그룹 3"/>
            <p:cNvGrpSpPr/>
            <p:nvPr/>
          </p:nvGrpSpPr>
          <p:grpSpPr>
            <a:xfrm>
              <a:off x="8474326" y="1700808"/>
              <a:ext cx="2016224" cy="2016224"/>
              <a:chOff x="8544272" y="1196752"/>
              <a:chExt cx="2016224" cy="2016224"/>
            </a:xfrm>
          </p:grpSpPr>
          <p:sp>
            <p:nvSpPr>
              <p:cNvPr id="8" name="타원 7"/>
              <p:cNvSpPr/>
              <p:nvPr/>
            </p:nvSpPr>
            <p:spPr>
              <a:xfrm>
                <a:off x="8544272"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 name="직사각형 10"/>
              <p:cNvSpPr/>
              <p:nvPr/>
            </p:nvSpPr>
            <p:spPr>
              <a:xfrm>
                <a:off x="8917293" y="2006765"/>
                <a:ext cx="1270184" cy="396199"/>
              </a:xfrm>
              <a:prstGeom prst="rect">
                <a:avLst/>
              </a:prstGeom>
            </p:spPr>
            <p:txBody>
              <a:bodyPr wrap="none">
                <a:spAutoFit/>
              </a:bodyPr>
              <a:lstStyle/>
              <a:p>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소수 </a:t>
                </a:r>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다수</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21" name="덧셈 기호 20"/>
          <p:cNvSpPr/>
          <p:nvPr/>
        </p:nvSpPr>
        <p:spPr>
          <a:xfrm>
            <a:off x="6786131" y="1992065"/>
            <a:ext cx="945346" cy="945346"/>
          </a:xfrm>
          <a:prstGeom prst="mathPlus">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34" name="직선 연결선 33">
            <a:extLst>
              <a:ext uri="{FF2B5EF4-FFF2-40B4-BE49-F238E27FC236}">
                <a16:creationId xmlns:a16="http://schemas.microsoft.com/office/drawing/2014/main" id="{C0FF014B-9F21-A802-0185-52405E0FC135}"/>
              </a:ext>
            </a:extLst>
          </p:cNvPr>
          <p:cNvCxnSpPr>
            <a:cxnSpLocks/>
            <a:stCxn id="43" idx="0"/>
            <a:endCxn id="12" idx="2"/>
          </p:cNvCxnSpPr>
          <p:nvPr/>
        </p:nvCxnSpPr>
        <p:spPr>
          <a:xfrm flipV="1">
            <a:off x="1565972" y="3634950"/>
            <a:ext cx="0" cy="230859"/>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37" name="직선 연결선 36">
            <a:extLst>
              <a:ext uri="{FF2B5EF4-FFF2-40B4-BE49-F238E27FC236}">
                <a16:creationId xmlns:a16="http://schemas.microsoft.com/office/drawing/2014/main" id="{C0FF014B-9F21-A802-0185-52405E0FC135}"/>
              </a:ext>
            </a:extLst>
          </p:cNvPr>
          <p:cNvCxnSpPr>
            <a:cxnSpLocks/>
            <a:stCxn id="45" idx="0"/>
            <a:endCxn id="23" idx="2"/>
          </p:cNvCxnSpPr>
          <p:nvPr/>
        </p:nvCxnSpPr>
        <p:spPr>
          <a:xfrm flipV="1">
            <a:off x="5361193" y="3634950"/>
            <a:ext cx="0" cy="230859"/>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40" name="직선 연결선 39">
            <a:extLst>
              <a:ext uri="{FF2B5EF4-FFF2-40B4-BE49-F238E27FC236}">
                <a16:creationId xmlns:a16="http://schemas.microsoft.com/office/drawing/2014/main" id="{C0FF014B-9F21-A802-0185-52405E0FC135}"/>
              </a:ext>
            </a:extLst>
          </p:cNvPr>
          <p:cNvCxnSpPr>
            <a:cxnSpLocks/>
            <a:stCxn id="49" idx="0"/>
          </p:cNvCxnSpPr>
          <p:nvPr/>
        </p:nvCxnSpPr>
        <p:spPr>
          <a:xfrm flipV="1">
            <a:off x="9156413" y="3614805"/>
            <a:ext cx="1" cy="251004"/>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43" name="모서리가 둥근 직사각형 42"/>
          <p:cNvSpPr/>
          <p:nvPr/>
        </p:nvSpPr>
        <p:spPr>
          <a:xfrm>
            <a:off x="220673"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8" name="모서리가 둥근 직사각형 57"/>
          <p:cNvSpPr/>
          <p:nvPr/>
        </p:nvSpPr>
        <p:spPr>
          <a:xfrm>
            <a:off x="335360" y="3934410"/>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1" name="직사각형 60"/>
          <p:cNvSpPr/>
          <p:nvPr/>
        </p:nvSpPr>
        <p:spPr>
          <a:xfrm>
            <a:off x="678485" y="4036614"/>
            <a:ext cx="1762021" cy="861774"/>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보수</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endParaRPr lang="en-US" altLang="ko-KR" sz="16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기존 정책 유지 선호</a:t>
            </a:r>
            <a:endParaRPr lang="en-US" altLang="ko-KR" sz="16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9" name="모서리가 둥근 직사각형 58"/>
          <p:cNvSpPr/>
          <p:nvPr/>
        </p:nvSpPr>
        <p:spPr>
          <a:xfrm>
            <a:off x="335360" y="5070485"/>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2" name="직사각형 61"/>
          <p:cNvSpPr/>
          <p:nvPr/>
        </p:nvSpPr>
        <p:spPr>
          <a:xfrm>
            <a:off x="296972" y="5172689"/>
            <a:ext cx="2525050" cy="861774"/>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진보</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endParaRPr lang="en-US" altLang="ko-KR"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기존 정책 바꾸려는 성향 강함</a:t>
            </a:r>
            <a:endParaRPr lang="en-US" altLang="ko-KR" sz="16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5" name="모서리가 둥근 직사각형 44"/>
          <p:cNvSpPr/>
          <p:nvPr/>
        </p:nvSpPr>
        <p:spPr>
          <a:xfrm>
            <a:off x="4015894"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9" name="모서리가 둥근 직사각형 48"/>
          <p:cNvSpPr/>
          <p:nvPr/>
        </p:nvSpPr>
        <p:spPr>
          <a:xfrm>
            <a:off x="7811114"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10" name="그룹 209"/>
          <p:cNvGrpSpPr/>
          <p:nvPr/>
        </p:nvGrpSpPr>
        <p:grpSpPr>
          <a:xfrm>
            <a:off x="10830992" y="668314"/>
            <a:ext cx="1236708" cy="5760638"/>
            <a:chOff x="10865409" y="692697"/>
            <a:chExt cx="1236708" cy="5760638"/>
          </a:xfrm>
        </p:grpSpPr>
        <p:sp>
          <p:nvSpPr>
            <p:cNvPr id="136" name="사각형: 둥근 모서리 79">
              <a:extLst>
                <a:ext uri="{FF2B5EF4-FFF2-40B4-BE49-F238E27FC236}">
                  <a16:creationId xmlns:a16="http://schemas.microsoft.com/office/drawing/2014/main" id="{949D3F7C-9CC4-2775-5C69-19F507C303B6}"/>
                </a:ext>
              </a:extLst>
            </p:cNvPr>
            <p:cNvSpPr/>
            <p:nvPr/>
          </p:nvSpPr>
          <p:spPr>
            <a:xfrm>
              <a:off x="10865409" y="692697"/>
              <a:ext cx="1236708" cy="5760638"/>
            </a:xfrm>
            <a:prstGeom prst="roundRect">
              <a:avLst>
                <a:gd name="adj" fmla="val 1048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39" name="사각형: 둥근 모서리 79">
              <a:extLst>
                <a:ext uri="{FF2B5EF4-FFF2-40B4-BE49-F238E27FC236}">
                  <a16:creationId xmlns:a16="http://schemas.microsoft.com/office/drawing/2014/main" id="{949D3F7C-9CC4-2775-5C69-19F507C303B6}"/>
                </a:ext>
              </a:extLst>
            </p:cNvPr>
            <p:cNvSpPr/>
            <p:nvPr/>
          </p:nvSpPr>
          <p:spPr>
            <a:xfrm>
              <a:off x="10985794" y="984984"/>
              <a:ext cx="995939" cy="5176064"/>
            </a:xfrm>
            <a:prstGeom prst="roundRect">
              <a:avLst>
                <a:gd name="adj" fmla="val 1048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38" name="직사각형 137"/>
            <p:cNvSpPr/>
            <p:nvPr/>
          </p:nvSpPr>
          <p:spPr>
            <a:xfrm>
              <a:off x="11235939" y="2880519"/>
              <a:ext cx="495649" cy="1384995"/>
            </a:xfrm>
            <a:prstGeom prst="rect">
              <a:avLst/>
            </a:prstGeom>
          </p:spPr>
          <p:txBody>
            <a:bodyPr wrap="none">
              <a:spAutoFit/>
            </a:bodyPr>
            <a:lstStyle/>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책</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135" name="그림 134"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9650344" y="3332608"/>
            <a:ext cx="2381508" cy="432050"/>
          </a:xfrm>
          <a:prstGeom prst="rect">
            <a:avLst/>
          </a:prstGeom>
        </p:spPr>
      </p:pic>
      <p:sp>
        <p:nvSpPr>
          <p:cNvPr id="97" name="직사각형 96"/>
          <p:cNvSpPr/>
          <p:nvPr/>
        </p:nvSpPr>
        <p:spPr>
          <a:xfrm>
            <a:off x="8865309" y="863268"/>
            <a:ext cx="582211" cy="369332"/>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대상</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5" name="그룹 4"/>
          <p:cNvGrpSpPr/>
          <p:nvPr/>
        </p:nvGrpSpPr>
        <p:grpSpPr>
          <a:xfrm>
            <a:off x="4137057" y="3938242"/>
            <a:ext cx="2448272" cy="499474"/>
            <a:chOff x="4117584" y="4043638"/>
            <a:chExt cx="2448272" cy="499474"/>
          </a:xfrm>
        </p:grpSpPr>
        <p:sp>
          <p:nvSpPr>
            <p:cNvPr id="98" name="모서리가 둥근 직사각형 97"/>
            <p:cNvSpPr/>
            <p:nvPr/>
          </p:nvSpPr>
          <p:spPr>
            <a:xfrm>
              <a:off x="4117584" y="4043638"/>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9" name="직사각형 98"/>
            <p:cNvSpPr/>
            <p:nvPr/>
          </p:nvSpPr>
          <p:spPr>
            <a:xfrm>
              <a:off x="4723602" y="4108709"/>
              <a:ext cx="1236237"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정치적 욕심</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4" name="그룹 13"/>
          <p:cNvGrpSpPr/>
          <p:nvPr/>
        </p:nvGrpSpPr>
        <p:grpSpPr>
          <a:xfrm>
            <a:off x="4137057" y="4505836"/>
            <a:ext cx="2448272" cy="499474"/>
            <a:chOff x="4137057" y="4678211"/>
            <a:chExt cx="2448272" cy="499474"/>
          </a:xfrm>
        </p:grpSpPr>
        <p:sp>
          <p:nvSpPr>
            <p:cNvPr id="100" name="모서리가 둥근 직사각형 99"/>
            <p:cNvSpPr/>
            <p:nvPr/>
          </p:nvSpPr>
          <p:spPr>
            <a:xfrm>
              <a:off x="4137057" y="4678211"/>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1" name="직사각형 100"/>
            <p:cNvSpPr/>
            <p:nvPr/>
          </p:nvSpPr>
          <p:spPr>
            <a:xfrm>
              <a:off x="4743075" y="4743282"/>
              <a:ext cx="1236237"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경제적 이해</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7" name="그룹 16"/>
          <p:cNvGrpSpPr/>
          <p:nvPr/>
        </p:nvGrpSpPr>
        <p:grpSpPr>
          <a:xfrm>
            <a:off x="4137057" y="5073430"/>
            <a:ext cx="2448272" cy="499474"/>
            <a:chOff x="4147278" y="5325488"/>
            <a:chExt cx="2448272" cy="499474"/>
          </a:xfrm>
        </p:grpSpPr>
        <p:sp>
          <p:nvSpPr>
            <p:cNvPr id="102" name="모서리가 둥근 직사각형 101"/>
            <p:cNvSpPr/>
            <p:nvPr/>
          </p:nvSpPr>
          <p:spPr>
            <a:xfrm>
              <a:off x="4147278" y="5325488"/>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3" name="직사각형 102"/>
            <p:cNvSpPr/>
            <p:nvPr/>
          </p:nvSpPr>
          <p:spPr>
            <a:xfrm>
              <a:off x="4753296" y="5390559"/>
              <a:ext cx="1236237"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사회적 편중</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22" name="그룹 21"/>
          <p:cNvGrpSpPr/>
          <p:nvPr/>
        </p:nvGrpSpPr>
        <p:grpSpPr>
          <a:xfrm>
            <a:off x="4137057" y="5641023"/>
            <a:ext cx="2448272" cy="499474"/>
            <a:chOff x="4188196" y="5907537"/>
            <a:chExt cx="2448272" cy="499474"/>
          </a:xfrm>
        </p:grpSpPr>
        <p:sp>
          <p:nvSpPr>
            <p:cNvPr id="104" name="모서리가 둥근 직사각형 103"/>
            <p:cNvSpPr/>
            <p:nvPr/>
          </p:nvSpPr>
          <p:spPr>
            <a:xfrm>
              <a:off x="4188196" y="5907537"/>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5" name="직사각형 104"/>
            <p:cNvSpPr/>
            <p:nvPr/>
          </p:nvSpPr>
          <p:spPr>
            <a:xfrm>
              <a:off x="4694828" y="5972608"/>
              <a:ext cx="1435008" cy="369332"/>
            </a:xfrm>
            <a:prstGeom prst="rect">
              <a:avLst/>
            </a:prstGeom>
          </p:spPr>
          <p:txBody>
            <a:bodyPr wrap="none" anchor="ctr">
              <a:spAutoFit/>
            </a:bodyPr>
            <a:lstStyle/>
            <a:p>
              <a:pPr algn="ctr"/>
              <a:r>
                <a:rPr lang="ko-KR" altLang="en-US"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문화적 이기심</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1" name="그룹 30"/>
          <p:cNvGrpSpPr/>
          <p:nvPr/>
        </p:nvGrpSpPr>
        <p:grpSpPr>
          <a:xfrm>
            <a:off x="7932277" y="3938242"/>
            <a:ext cx="2448272" cy="2202255"/>
            <a:chOff x="7926656" y="3934410"/>
            <a:chExt cx="2448272" cy="2202255"/>
          </a:xfrm>
        </p:grpSpPr>
        <p:grpSp>
          <p:nvGrpSpPr>
            <p:cNvPr id="28" name="그룹 27"/>
            <p:cNvGrpSpPr/>
            <p:nvPr/>
          </p:nvGrpSpPr>
          <p:grpSpPr>
            <a:xfrm>
              <a:off x="7926656" y="3934410"/>
              <a:ext cx="2448272" cy="1066180"/>
              <a:chOff x="7926656" y="3934410"/>
              <a:chExt cx="2448272" cy="1066180"/>
            </a:xfrm>
          </p:grpSpPr>
          <p:sp>
            <p:nvSpPr>
              <p:cNvPr id="114" name="모서리가 둥근 직사각형 113"/>
              <p:cNvSpPr/>
              <p:nvPr/>
            </p:nvSpPr>
            <p:spPr>
              <a:xfrm>
                <a:off x="7926656" y="3934410"/>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1" name="직사각형 120"/>
              <p:cNvSpPr/>
              <p:nvPr/>
            </p:nvSpPr>
            <p:spPr>
              <a:xfrm>
                <a:off x="8097459" y="4144335"/>
                <a:ext cx="2106667" cy="646331"/>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다수 이익 편중 성향</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중산층</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취약계층 등</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nvGrpSpPr>
            <p:cNvPr id="30" name="그룹 29"/>
            <p:cNvGrpSpPr/>
            <p:nvPr/>
          </p:nvGrpSpPr>
          <p:grpSpPr>
            <a:xfrm>
              <a:off x="7926656" y="5070485"/>
              <a:ext cx="2448272" cy="1066180"/>
              <a:chOff x="7926656" y="5070485"/>
              <a:chExt cx="2448272" cy="1066180"/>
            </a:xfrm>
          </p:grpSpPr>
          <p:sp>
            <p:nvSpPr>
              <p:cNvPr id="115" name="모서리가 둥근 직사각형 114"/>
              <p:cNvSpPr/>
              <p:nvPr/>
            </p:nvSpPr>
            <p:spPr>
              <a:xfrm>
                <a:off x="7926656" y="5070485"/>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2" name="직사각형 121"/>
              <p:cNvSpPr/>
              <p:nvPr/>
            </p:nvSpPr>
            <p:spPr>
              <a:xfrm>
                <a:off x="8176807" y="5280410"/>
                <a:ext cx="1947969" cy="646331"/>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소수 이익 편중 성향</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기득권층</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등</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spTree>
    <p:extLst>
      <p:ext uri="{BB962C8B-B14F-4D97-AF65-F5344CB8AC3E}">
        <p14:creationId xmlns:p14="http://schemas.microsoft.com/office/powerpoint/2010/main" val="3536291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선행연구 </a:t>
            </a:r>
            <a:r>
              <a:rPr lang="en-US" altLang="ko-KR" dirty="0" smtClean="0">
                <a:latin typeface="Pretendard" panose="02000503000000020004" pitchFamily="50" charset="-127"/>
                <a:ea typeface="Pretendard" panose="02000503000000020004" pitchFamily="50" charset="-127"/>
              </a:rPr>
              <a:t>(1)</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sp>
        <p:nvSpPr>
          <p:cNvPr id="130" name="직사각형 129"/>
          <p:cNvSpPr/>
          <p:nvPr/>
        </p:nvSpPr>
        <p:spPr>
          <a:xfrm>
            <a:off x="0" y="6550223"/>
            <a:ext cx="8523487"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전한보미</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「수도권 아파트 매매시장의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순환국면별</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 주택가격 및 거래량 간의 인과성 분석」</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한양대학교</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2023, p11</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12" name="모서리가 둥근 직사각형 111"/>
          <p:cNvSpPr/>
          <p:nvPr/>
        </p:nvSpPr>
        <p:spPr>
          <a:xfrm>
            <a:off x="6416382" y="1327694"/>
            <a:ext cx="5512265" cy="4663560"/>
          </a:xfrm>
          <a:prstGeom prst="roundRect">
            <a:avLst>
              <a:gd name="adj" fmla="val 38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3" name="직사각형 112"/>
          <p:cNvSpPr/>
          <p:nvPr/>
        </p:nvSpPr>
        <p:spPr>
          <a:xfrm>
            <a:off x="8881409" y="958361"/>
            <a:ext cx="582211" cy="369332"/>
          </a:xfrm>
          <a:prstGeom prst="rect">
            <a:avLst/>
          </a:prstGeom>
        </p:spPr>
        <p:txBody>
          <a:bodyPr wrap="none">
            <a:spAutoFit/>
          </a:bodyPr>
          <a:lstStyle/>
          <a:p>
            <a:r>
              <a:rPr lang="ko-KR" altLang="en-US" u="sng" dirty="0" smtClean="0">
                <a:latin typeface="Pretendard" panose="02000503000000020004" pitchFamily="50" charset="-127"/>
                <a:ea typeface="Pretendard" panose="02000503000000020004" pitchFamily="50" charset="-127"/>
                <a:cs typeface="Pretendard" panose="02000503000000020004" pitchFamily="50" charset="-127"/>
              </a:rPr>
              <a:t>결론</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8" name="그룹 37"/>
          <p:cNvGrpSpPr/>
          <p:nvPr/>
        </p:nvGrpSpPr>
        <p:grpSpPr>
          <a:xfrm>
            <a:off x="335360" y="1327693"/>
            <a:ext cx="5860246" cy="4663561"/>
            <a:chOff x="778544" y="1703112"/>
            <a:chExt cx="5860246" cy="4288142"/>
          </a:xfrm>
        </p:grpSpPr>
        <p:pic>
          <p:nvPicPr>
            <p:cNvPr id="5" name="그림 4"/>
            <p:cNvPicPr>
              <a:picLocks noChangeAspect="1"/>
            </p:cNvPicPr>
            <p:nvPr/>
          </p:nvPicPr>
          <p:blipFill>
            <a:blip r:embed="rId3"/>
            <a:stretch>
              <a:fillRect/>
            </a:stretch>
          </p:blipFill>
          <p:spPr>
            <a:xfrm>
              <a:off x="778544" y="1703112"/>
              <a:ext cx="5860246" cy="4288142"/>
            </a:xfrm>
            <a:prstGeom prst="roundRect">
              <a:avLst>
                <a:gd name="adj" fmla="val 3878"/>
              </a:avLst>
            </a:prstGeom>
            <a:solidFill>
              <a:srgbClr val="FFFFFF">
                <a:shade val="85000"/>
              </a:srgbClr>
            </a:solidFill>
            <a:ln>
              <a:noFill/>
            </a:ln>
            <a:effectLst/>
          </p:spPr>
        </p:pic>
        <p:cxnSp>
          <p:nvCxnSpPr>
            <p:cNvPr id="22" name="직선 연결선 21"/>
            <p:cNvCxnSpPr/>
            <p:nvPr/>
          </p:nvCxnSpPr>
          <p:spPr>
            <a:xfrm>
              <a:off x="1967929"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직선 연결선 96"/>
            <p:cNvCxnSpPr/>
            <p:nvPr/>
          </p:nvCxnSpPr>
          <p:spPr>
            <a:xfrm>
              <a:off x="2432017"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직선 연결선 97"/>
            <p:cNvCxnSpPr/>
            <p:nvPr/>
          </p:nvCxnSpPr>
          <p:spPr>
            <a:xfrm>
              <a:off x="1293189"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직선 연결선 98"/>
            <p:cNvCxnSpPr/>
            <p:nvPr/>
          </p:nvCxnSpPr>
          <p:spPr>
            <a:xfrm>
              <a:off x="4759642"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4431090"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4210313"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a:off x="3911808"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p:cNvCxnSpPr/>
            <p:nvPr/>
          </p:nvCxnSpPr>
          <p:spPr>
            <a:xfrm>
              <a:off x="4892354"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4892354" y="1803448"/>
              <a:ext cx="329560" cy="286790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6" name="그룹 35"/>
            <p:cNvGrpSpPr/>
            <p:nvPr/>
          </p:nvGrpSpPr>
          <p:grpSpPr>
            <a:xfrm>
              <a:off x="2068051" y="5382372"/>
              <a:ext cx="3278587" cy="321621"/>
              <a:chOff x="2068051" y="5382372"/>
              <a:chExt cx="3278587" cy="321621"/>
            </a:xfrm>
          </p:grpSpPr>
          <p:grpSp>
            <p:nvGrpSpPr>
              <p:cNvPr id="30" name="그룹 29"/>
              <p:cNvGrpSpPr/>
              <p:nvPr/>
            </p:nvGrpSpPr>
            <p:grpSpPr>
              <a:xfrm>
                <a:off x="2137677" y="5389294"/>
                <a:ext cx="3139335" cy="307777"/>
                <a:chOff x="1911380" y="5403429"/>
                <a:chExt cx="3605047" cy="353434"/>
              </a:xfrm>
            </p:grpSpPr>
            <p:sp>
              <p:nvSpPr>
                <p:cNvPr id="27" name="TextBox 26"/>
                <p:cNvSpPr txBox="1"/>
                <p:nvPr/>
              </p:nvSpPr>
              <p:spPr>
                <a:xfrm>
                  <a:off x="3649483" y="5403429"/>
                  <a:ext cx="1866944" cy="353434"/>
                </a:xfrm>
                <a:prstGeom prst="rect">
                  <a:avLst/>
                </a:prstGeom>
                <a:noFill/>
              </p:spPr>
              <p:txBody>
                <a:bodyPr wrap="none" rtlCol="0">
                  <a:spAutoFit/>
                </a:bodyPr>
                <a:lstStyle>
                  <a:defPPr>
                    <a:defRPr lang="ko-KR"/>
                  </a:defPPr>
                  <a:lvl1pPr>
                    <a:defRPr>
                      <a:solidFill>
                        <a:srgbClr val="FF0000"/>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sz="1400" dirty="0">
                      <a:solidFill>
                        <a:schemeClr val="accent6"/>
                      </a:solidFill>
                    </a:rPr>
                    <a:t>사이클 </a:t>
                  </a:r>
                  <a:r>
                    <a:rPr lang="en-US" altLang="ko-KR" sz="1400" dirty="0">
                      <a:solidFill>
                        <a:schemeClr val="accent6"/>
                      </a:solidFill>
                    </a:rPr>
                    <a:t>(Cycle)</a:t>
                  </a:r>
                  <a:r>
                    <a:rPr lang="ko-KR" altLang="en-US" sz="1400" dirty="0">
                      <a:solidFill>
                        <a:schemeClr val="accent6"/>
                      </a:solidFill>
                    </a:rPr>
                    <a:t> 하락</a:t>
                  </a:r>
                </a:p>
              </p:txBody>
            </p:sp>
            <p:sp>
              <p:nvSpPr>
                <p:cNvPr id="109" name="TextBox 108"/>
                <p:cNvSpPr txBox="1"/>
                <p:nvPr/>
              </p:nvSpPr>
              <p:spPr>
                <a:xfrm>
                  <a:off x="1911380" y="5403429"/>
                  <a:ext cx="1633161" cy="353434"/>
                </a:xfrm>
                <a:prstGeom prst="rect">
                  <a:avLst/>
                </a:prstGeom>
                <a:noFill/>
              </p:spPr>
              <p:txBody>
                <a:bodyPr wrap="none" rtlCol="0">
                  <a:spAutoFit/>
                </a:bodyPr>
                <a:lstStyle/>
                <a:p>
                  <a:r>
                    <a:rPr lang="ko-KR" altLang="en-US" sz="1400"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가격 </a:t>
                  </a:r>
                  <a:r>
                    <a:rPr lang="en-US" altLang="ko-KR" sz="1400"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(Price)</a:t>
                  </a:r>
                  <a:r>
                    <a:rPr lang="ko-KR" altLang="en-US" sz="1400"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 상승</a:t>
                  </a:r>
                  <a:endParaRPr lang="ko-KR" altLang="en-US" sz="14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114" name="직사각형 113"/>
              <p:cNvSpPr/>
              <p:nvPr/>
            </p:nvSpPr>
            <p:spPr>
              <a:xfrm>
                <a:off x="2068051" y="5382372"/>
                <a:ext cx="3278587" cy="32162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115" name="직사각형 114"/>
          <p:cNvSpPr/>
          <p:nvPr/>
        </p:nvSpPr>
        <p:spPr>
          <a:xfrm>
            <a:off x="2163258" y="958361"/>
            <a:ext cx="2204450" cy="369332"/>
          </a:xfrm>
          <a:prstGeom prst="rect">
            <a:avLst/>
          </a:prstGeom>
        </p:spPr>
        <p:txBody>
          <a:bodyPr wrap="none">
            <a:spAutoFit/>
          </a:bodyPr>
          <a:lstStyle/>
          <a:p>
            <a:r>
              <a:rPr lang="ko-KR" altLang="en-US" u="sng" dirty="0" smtClean="0">
                <a:latin typeface="Pretendard" panose="02000503000000020004" pitchFamily="50" charset="-127"/>
                <a:ea typeface="Pretendard" panose="02000503000000020004" pitchFamily="50" charset="-127"/>
                <a:cs typeface="Pretendard" panose="02000503000000020004" pitchFamily="50" charset="-127"/>
              </a:rPr>
              <a:t>수도권 주택 순환 국면</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9" name="그룹 38"/>
          <p:cNvGrpSpPr/>
          <p:nvPr/>
        </p:nvGrpSpPr>
        <p:grpSpPr>
          <a:xfrm>
            <a:off x="6662203" y="1582316"/>
            <a:ext cx="5090328" cy="923330"/>
            <a:chOff x="6662203" y="1701998"/>
            <a:chExt cx="5090328" cy="923330"/>
          </a:xfrm>
        </p:grpSpPr>
        <p:sp>
          <p:nvSpPr>
            <p:cNvPr id="121" name="모서리가 둥근 직사각형 120"/>
            <p:cNvSpPr/>
            <p:nvPr/>
          </p:nvSpPr>
          <p:spPr>
            <a:xfrm>
              <a:off x="6662203" y="1713062"/>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5" name="직사각형 34"/>
            <p:cNvSpPr/>
            <p:nvPr/>
          </p:nvSpPr>
          <p:spPr>
            <a:xfrm>
              <a:off x="6934598" y="1701998"/>
              <a:ext cx="4545539" cy="923330"/>
            </a:xfrm>
            <a:prstGeom prst="rect">
              <a:avLst/>
            </a:prstGeom>
          </p:spPr>
          <p:txBody>
            <a:bodyPr wrap="square">
              <a:spAutoFit/>
            </a:bodyPr>
            <a:lstStyle/>
            <a:p>
              <a:pPr algn="ct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2006~2009</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시장 </a:t>
              </a:r>
              <a:r>
                <a:rPr lang="ko-KR" altLang="en-US"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활황기</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매수자의 기대 가격이 매도자의 </a:t>
              </a:r>
              <a:r>
                <a:rPr lang="ko-KR" altLang="en-US"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잠재가격</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대비 높아 가격과 거래량이 동시에 증가</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1" name="그룹 40"/>
          <p:cNvGrpSpPr/>
          <p:nvPr/>
        </p:nvGrpSpPr>
        <p:grpSpPr>
          <a:xfrm>
            <a:off x="6662203" y="2670509"/>
            <a:ext cx="5090328" cy="923330"/>
            <a:chOff x="6662203" y="2847945"/>
            <a:chExt cx="5090328" cy="923330"/>
          </a:xfrm>
        </p:grpSpPr>
        <p:sp>
          <p:nvSpPr>
            <p:cNvPr id="122" name="모서리가 둥근 직사각형 121"/>
            <p:cNvSpPr/>
            <p:nvPr/>
          </p:nvSpPr>
          <p:spPr>
            <a:xfrm>
              <a:off x="6662203" y="2859009"/>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6" name="직사각형 125"/>
            <p:cNvSpPr/>
            <p:nvPr/>
          </p:nvSpPr>
          <p:spPr>
            <a:xfrm>
              <a:off x="6905684" y="2847945"/>
              <a:ext cx="4603367" cy="923330"/>
            </a:xfrm>
            <a:prstGeom prst="rect">
              <a:avLst/>
            </a:prstGeom>
          </p:spPr>
          <p:txBody>
            <a:bodyPr wrap="square">
              <a:spAutoFit/>
            </a:bodyPr>
            <a:lstStyle/>
            <a:p>
              <a:pPr algn="ct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2010~2013</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불황시장</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매도자의 기대 가격이 매수자의</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기대 가격보다 높아 매각에 시간이 걸림</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2" name="그룹 41"/>
          <p:cNvGrpSpPr/>
          <p:nvPr/>
        </p:nvGrpSpPr>
        <p:grpSpPr>
          <a:xfrm>
            <a:off x="6662203" y="3758702"/>
            <a:ext cx="5090328" cy="923330"/>
            <a:chOff x="6662203" y="3932195"/>
            <a:chExt cx="5090328" cy="923330"/>
          </a:xfrm>
        </p:grpSpPr>
        <p:sp>
          <p:nvSpPr>
            <p:cNvPr id="123" name="모서리가 둥근 직사각형 122"/>
            <p:cNvSpPr/>
            <p:nvPr/>
          </p:nvSpPr>
          <p:spPr>
            <a:xfrm>
              <a:off x="6662203" y="3943259"/>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7" name="직사각형 126"/>
            <p:cNvSpPr/>
            <p:nvPr/>
          </p:nvSpPr>
          <p:spPr>
            <a:xfrm>
              <a:off x="6905684" y="3932195"/>
              <a:ext cx="4603367" cy="923330"/>
            </a:xfrm>
            <a:prstGeom prst="rect">
              <a:avLst/>
            </a:prstGeom>
          </p:spPr>
          <p:txBody>
            <a:bodyPr wrap="square">
              <a:spAutoFit/>
            </a:bodyPr>
            <a:lstStyle/>
            <a:p>
              <a:pPr algn="ct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2014~2018</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재상승세</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전화</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 상승의 기대 심리로 인해 </a:t>
              </a:r>
              <a:endPar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거래물량도</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크게 증가</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4" name="그룹 43"/>
          <p:cNvGrpSpPr/>
          <p:nvPr/>
        </p:nvGrpSpPr>
        <p:grpSpPr>
          <a:xfrm>
            <a:off x="6662203" y="4846895"/>
            <a:ext cx="5090328" cy="923330"/>
            <a:chOff x="6662203" y="5055477"/>
            <a:chExt cx="5090328" cy="923330"/>
          </a:xfrm>
        </p:grpSpPr>
        <p:sp>
          <p:nvSpPr>
            <p:cNvPr id="124" name="모서리가 둥근 직사각형 123"/>
            <p:cNvSpPr/>
            <p:nvPr/>
          </p:nvSpPr>
          <p:spPr>
            <a:xfrm>
              <a:off x="6662203" y="5066541"/>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8" name="직사각형 127"/>
            <p:cNvSpPr/>
            <p:nvPr/>
          </p:nvSpPr>
          <p:spPr>
            <a:xfrm>
              <a:off x="6905684" y="5055477"/>
              <a:ext cx="4603367" cy="923330"/>
            </a:xfrm>
            <a:prstGeom prst="rect">
              <a:avLst/>
            </a:prstGeom>
          </p:spPr>
          <p:txBody>
            <a:bodyPr wrap="square">
              <a:spAutoFit/>
            </a:bodyPr>
            <a:lstStyle/>
            <a:p>
              <a:pPr algn="ct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4</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2019~2022</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침체기로 전화</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 상승 폭은 점차 확대되나</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오히려 </a:t>
              </a:r>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가격과 </a:t>
              </a:r>
              <a:endParaRPr lang="en-US" altLang="ko-KR"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거래량의 상승과 하락의 방향성이 상이하게 나타남</a:t>
              </a:r>
              <a:endPar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Tree>
    <p:extLst>
      <p:ext uri="{BB962C8B-B14F-4D97-AF65-F5344CB8AC3E}">
        <p14:creationId xmlns:p14="http://schemas.microsoft.com/office/powerpoint/2010/main" val="3547747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42862" cy="404431"/>
          </a:xfrm>
        </p:spPr>
        <p:txBody>
          <a:bodyPr/>
          <a:lstStyle/>
          <a:p>
            <a:r>
              <a:rPr lang="en-US" altLang="ko-KR" dirty="0">
                <a:latin typeface="Pretendard" panose="02000503000000020004" pitchFamily="50" charset="-127"/>
                <a:ea typeface="Pretendard" panose="02000503000000020004" pitchFamily="50" charset="-127"/>
              </a:rPr>
              <a:t>I. </a:t>
            </a:r>
            <a:r>
              <a:rPr lang="ko-KR" altLang="en-US" dirty="0" smtClean="0">
                <a:latin typeface="Pretendard" panose="02000503000000020004" pitchFamily="50" charset="-127"/>
                <a:ea typeface="Pretendard" panose="02000503000000020004" pitchFamily="50" charset="-127"/>
              </a:rPr>
              <a:t>개요 </a:t>
            </a:r>
            <a:r>
              <a:rPr lang="en-US" altLang="ko-KR" dirty="0" smtClean="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선행연구 </a:t>
            </a:r>
            <a:r>
              <a:rPr lang="en-US" altLang="ko-KR" dirty="0" smtClean="0">
                <a:latin typeface="Pretendard" panose="02000503000000020004" pitchFamily="50" charset="-127"/>
                <a:ea typeface="Pretendard" panose="02000503000000020004" pitchFamily="50" charset="-127"/>
              </a:rPr>
              <a:t>(1)</a:t>
            </a:r>
            <a:endParaRPr lang="ko-KR" altLang="en-US" dirty="0">
              <a:latin typeface="Pretendard" panose="02000503000000020004" pitchFamily="50" charset="-127"/>
              <a:ea typeface="Pretendard" panose="02000503000000020004" pitchFamily="50" charset="-127"/>
            </a:endParaRP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I</a:t>
            </a:r>
            <a:r>
              <a:rPr kumimoji="1" lang="en-US" altLang="ko-KR" sz="1000" b="1">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kumimoji="1" lang="ko-KR" altLang="en-US" sz="1000"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개요</a:t>
            </a:r>
            <a:endParaRPr kumimoji="1" lang="ko-KR" altLang="en-US" sz="1000"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962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II. </a:t>
            </a:r>
            <a:r>
              <a:rPr kumimoji="1" lang="ko-KR" altLang="en-US" sz="1000" dirty="0">
                <a:solidFill>
                  <a:schemeClr val="bg1">
                    <a:lumMod val="85000"/>
                  </a:schemeClr>
                </a:solidFill>
                <a:latin typeface="Pretendard" panose="02000503000000020004" pitchFamily="50" charset="-127"/>
                <a:ea typeface="Pretendard" panose="02000503000000020004" pitchFamily="50" charset="-127"/>
                <a:cs typeface="Pretendard" panose="02000503000000020004" pitchFamily="50" charset="-127"/>
              </a:rPr>
              <a:t>분석 계획</a:t>
            </a:r>
          </a:p>
        </p:txBody>
      </p:sp>
      <p:sp>
        <p:nvSpPr>
          <p:cNvPr id="130" name="직사각형 129"/>
          <p:cNvSpPr/>
          <p:nvPr/>
        </p:nvSpPr>
        <p:spPr>
          <a:xfrm>
            <a:off x="0" y="6550223"/>
            <a:ext cx="8523487" cy="307777"/>
          </a:xfrm>
          <a:prstGeom prst="rect">
            <a:avLst/>
          </a:prstGeom>
        </p:spPr>
        <p:txBody>
          <a:bodyPr wrap="none">
            <a:spAutoFit/>
          </a:bodyPr>
          <a:lstStyle/>
          <a:p>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전한보미</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「수도권 아파트 매매시장의 </a:t>
            </a:r>
            <a:r>
              <a:rPr lang="ko-KR" altLang="en-US" sz="1400" dirty="0" err="1" smtClean="0">
                <a:latin typeface="Pretendard" panose="02000503000000020004" pitchFamily="50" charset="-127"/>
                <a:ea typeface="Pretendard" panose="02000503000000020004" pitchFamily="50" charset="-127"/>
                <a:cs typeface="Pretendard" panose="02000503000000020004" pitchFamily="50" charset="-127"/>
              </a:rPr>
              <a:t>순환국면별</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 주택가격 및 거래량 간의 인과성 분석」</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한양대학교</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 2023, p11</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3" name="그룹 92"/>
          <p:cNvGrpSpPr/>
          <p:nvPr/>
        </p:nvGrpSpPr>
        <p:grpSpPr>
          <a:xfrm>
            <a:off x="211050" y="900605"/>
            <a:ext cx="11769900" cy="5056790"/>
            <a:chOff x="211050" y="900605"/>
            <a:chExt cx="11769900" cy="5056790"/>
          </a:xfrm>
        </p:grpSpPr>
        <p:grpSp>
          <p:nvGrpSpPr>
            <p:cNvPr id="90" name="그룹 89"/>
            <p:cNvGrpSpPr/>
            <p:nvPr/>
          </p:nvGrpSpPr>
          <p:grpSpPr>
            <a:xfrm>
              <a:off x="211050" y="900605"/>
              <a:ext cx="11769900" cy="5056790"/>
              <a:chOff x="175046" y="916217"/>
              <a:chExt cx="11769900" cy="5056790"/>
            </a:xfrm>
          </p:grpSpPr>
          <p:grpSp>
            <p:nvGrpSpPr>
              <p:cNvPr id="89" name="그룹 88"/>
              <p:cNvGrpSpPr/>
              <p:nvPr/>
            </p:nvGrpSpPr>
            <p:grpSpPr>
              <a:xfrm>
                <a:off x="175046" y="916217"/>
                <a:ext cx="2032522" cy="5056790"/>
                <a:chOff x="93467" y="916217"/>
                <a:chExt cx="2032522" cy="5056790"/>
              </a:xfrm>
            </p:grpSpPr>
            <p:sp>
              <p:nvSpPr>
                <p:cNvPr id="37" name="직사각형 36"/>
                <p:cNvSpPr/>
                <p:nvPr/>
              </p:nvSpPr>
              <p:spPr>
                <a:xfrm>
                  <a:off x="818623" y="916217"/>
                  <a:ext cx="582211" cy="369332"/>
                </a:xfrm>
                <a:prstGeom prst="rect">
                  <a:avLst/>
                </a:prstGeom>
              </p:spPr>
              <p:txBody>
                <a:bodyPr wrap="none">
                  <a:spAutoFit/>
                </a:bodyPr>
                <a:lstStyle/>
                <a:p>
                  <a:r>
                    <a:rPr lang="ko-KR" altLang="en-US" u="sng" smtClean="0">
                      <a:latin typeface="Pretendard" panose="02000503000000020004" pitchFamily="50" charset="-127"/>
                      <a:ea typeface="Pretendard" panose="02000503000000020004" pitchFamily="50" charset="-127"/>
                      <a:cs typeface="Pretendard" panose="02000503000000020004" pitchFamily="50" charset="-127"/>
                    </a:rPr>
                    <a:t>국면</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8" name="그룹 27"/>
                <p:cNvGrpSpPr/>
                <p:nvPr/>
              </p:nvGrpSpPr>
              <p:grpSpPr>
                <a:xfrm>
                  <a:off x="93467" y="1466362"/>
                  <a:ext cx="2032522" cy="901202"/>
                  <a:chOff x="93467" y="1393394"/>
                  <a:chExt cx="2032522" cy="901202"/>
                </a:xfrm>
              </p:grpSpPr>
              <p:sp>
                <p:nvSpPr>
                  <p:cNvPr id="48" name="모서리가 둥근 직사각형 47"/>
                  <p:cNvSpPr/>
                  <p:nvPr/>
                </p:nvSpPr>
                <p:spPr>
                  <a:xfrm>
                    <a:off x="93467" y="1393394"/>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565348" y="1643940"/>
                    <a:ext cx="1088760"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endParaRPr lang="ko-KR" altLang="en-US" sz="2000" dirty="0"/>
                  </a:p>
                </p:txBody>
              </p:sp>
            </p:grpSp>
            <p:grpSp>
              <p:nvGrpSpPr>
                <p:cNvPr id="32" name="그룹 31"/>
                <p:cNvGrpSpPr/>
                <p:nvPr/>
              </p:nvGrpSpPr>
              <p:grpSpPr>
                <a:xfrm>
                  <a:off x="93467" y="2664489"/>
                  <a:ext cx="2032522" cy="901202"/>
                  <a:chOff x="93467" y="2603971"/>
                  <a:chExt cx="2032522" cy="901202"/>
                </a:xfrm>
              </p:grpSpPr>
              <p:sp>
                <p:nvSpPr>
                  <p:cNvPr id="53" name="모서리가 둥근 직사각형 52"/>
                  <p:cNvSpPr/>
                  <p:nvPr/>
                </p:nvSpPr>
                <p:spPr>
                  <a:xfrm>
                    <a:off x="93467" y="2603971"/>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8" name="직사각형 67"/>
                  <p:cNvSpPr/>
                  <p:nvPr/>
                </p:nvSpPr>
                <p:spPr>
                  <a:xfrm>
                    <a:off x="546112" y="2854517"/>
                    <a:ext cx="1127232" cy="400110"/>
                  </a:xfrm>
                  <a:prstGeom prst="rect">
                    <a:avLst/>
                  </a:prstGeom>
                </p:spPr>
                <p:txBody>
                  <a:bodyPr wrap="none">
                    <a:spAutoFit/>
                  </a:bodyPr>
                  <a:lstStyle/>
                  <a:p>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국면 </a:t>
                    </a:r>
                    <a:endParaRPr lang="ko-KR" altLang="en-US" sz="2000" dirty="0"/>
                  </a:p>
                </p:txBody>
              </p:sp>
            </p:grpSp>
            <p:grpSp>
              <p:nvGrpSpPr>
                <p:cNvPr id="31" name="그룹 30"/>
                <p:cNvGrpSpPr/>
                <p:nvPr/>
              </p:nvGrpSpPr>
              <p:grpSpPr>
                <a:xfrm>
                  <a:off x="93467" y="3862616"/>
                  <a:ext cx="2032522" cy="901202"/>
                  <a:chOff x="93467" y="3825612"/>
                  <a:chExt cx="2032522" cy="901202"/>
                </a:xfrm>
              </p:grpSpPr>
              <p:sp>
                <p:nvSpPr>
                  <p:cNvPr id="58" name="모서리가 둥근 직사각형 57"/>
                  <p:cNvSpPr/>
                  <p:nvPr/>
                </p:nvSpPr>
                <p:spPr>
                  <a:xfrm>
                    <a:off x="93467" y="3825612"/>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9" name="직사각형 68"/>
                  <p:cNvSpPr/>
                  <p:nvPr/>
                </p:nvSpPr>
                <p:spPr>
                  <a:xfrm>
                    <a:off x="542105" y="4076158"/>
                    <a:ext cx="1135247" cy="400110"/>
                  </a:xfrm>
                  <a:prstGeom prst="rect">
                    <a:avLst/>
                  </a:prstGeom>
                </p:spPr>
                <p:txBody>
                  <a:bodyPr wrap="none">
                    <a:spAutoFit/>
                  </a:bodyPr>
                  <a:lstStyle/>
                  <a:p>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국면 </a:t>
                    </a:r>
                    <a:endParaRPr lang="ko-KR" altLang="en-US" sz="2000" dirty="0"/>
                  </a:p>
                </p:txBody>
              </p:sp>
            </p:grpSp>
            <p:grpSp>
              <p:nvGrpSpPr>
                <p:cNvPr id="29" name="그룹 28"/>
                <p:cNvGrpSpPr/>
                <p:nvPr/>
              </p:nvGrpSpPr>
              <p:grpSpPr>
                <a:xfrm>
                  <a:off x="93467" y="5071805"/>
                  <a:ext cx="2032522" cy="901202"/>
                  <a:chOff x="93467" y="5176853"/>
                  <a:chExt cx="2032522" cy="901202"/>
                </a:xfrm>
              </p:grpSpPr>
              <p:sp>
                <p:nvSpPr>
                  <p:cNvPr id="63" name="모서리가 둥근 직사각형 62"/>
                  <p:cNvSpPr/>
                  <p:nvPr/>
                </p:nvSpPr>
                <p:spPr>
                  <a:xfrm>
                    <a:off x="93467" y="5176853"/>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0" name="직사각형 69"/>
                  <p:cNvSpPr/>
                  <p:nvPr/>
                </p:nvSpPr>
                <p:spPr>
                  <a:xfrm>
                    <a:off x="541303" y="5427399"/>
                    <a:ext cx="1136850" cy="400110"/>
                  </a:xfrm>
                  <a:prstGeom prst="rect">
                    <a:avLst/>
                  </a:prstGeom>
                </p:spPr>
                <p:txBody>
                  <a:bodyPr wrap="none">
                    <a:spAutoFit/>
                  </a:bodyPr>
                  <a:lstStyle/>
                  <a:p>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4</a:t>
                    </a: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국면 </a:t>
                    </a:r>
                    <a:endParaRPr lang="ko-KR" altLang="en-US" sz="2000" dirty="0"/>
                  </a:p>
                </p:txBody>
              </p:sp>
            </p:grpSp>
          </p:grpSp>
          <p:grpSp>
            <p:nvGrpSpPr>
              <p:cNvPr id="88" name="그룹 87"/>
              <p:cNvGrpSpPr/>
              <p:nvPr/>
            </p:nvGrpSpPr>
            <p:grpSpPr>
              <a:xfrm>
                <a:off x="2609391" y="916217"/>
                <a:ext cx="2032522" cy="5056790"/>
                <a:chOff x="2567705" y="916217"/>
                <a:chExt cx="2032522" cy="5056790"/>
              </a:xfrm>
            </p:grpSpPr>
            <p:sp>
              <p:nvSpPr>
                <p:cNvPr id="40" name="직사각형 39"/>
                <p:cNvSpPr/>
                <p:nvPr/>
              </p:nvSpPr>
              <p:spPr>
                <a:xfrm>
                  <a:off x="3292861" y="916217"/>
                  <a:ext cx="582211" cy="369332"/>
                </a:xfrm>
                <a:prstGeom prst="rect">
                  <a:avLst/>
                </a:prstGeom>
              </p:spPr>
              <p:txBody>
                <a:bodyPr wrap="none">
                  <a:spAutoFit/>
                </a:bodyPr>
                <a:lstStyle/>
                <a:p>
                  <a:r>
                    <a:rPr lang="ko-KR" altLang="en-US" u="sng" smtClean="0">
                      <a:latin typeface="Pretendard" panose="02000503000000020004" pitchFamily="50" charset="-127"/>
                      <a:ea typeface="Pretendard" panose="02000503000000020004" pitchFamily="50" charset="-127"/>
                      <a:cs typeface="Pretendard" panose="02000503000000020004" pitchFamily="50" charset="-127"/>
                    </a:rPr>
                    <a:t>연도</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5" name="그룹 24"/>
                <p:cNvGrpSpPr/>
                <p:nvPr/>
              </p:nvGrpSpPr>
              <p:grpSpPr>
                <a:xfrm>
                  <a:off x="2567705" y="1466362"/>
                  <a:ext cx="2032522" cy="901202"/>
                  <a:chOff x="2545419" y="1393394"/>
                  <a:chExt cx="2032522" cy="901202"/>
                </a:xfrm>
              </p:grpSpPr>
              <p:sp>
                <p:nvSpPr>
                  <p:cNvPr id="49" name="모서리가 둥근 직사각형 48"/>
                  <p:cNvSpPr/>
                  <p:nvPr/>
                </p:nvSpPr>
                <p:spPr>
                  <a:xfrm>
                    <a:off x="2545419" y="1393394"/>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2" name="직사각형 71"/>
                  <p:cNvSpPr/>
                  <p:nvPr/>
                </p:nvSpPr>
                <p:spPr>
                  <a:xfrm>
                    <a:off x="2776850" y="1643940"/>
                    <a:ext cx="1569660" cy="400110"/>
                  </a:xfrm>
                  <a:prstGeom prst="rect">
                    <a:avLst/>
                  </a:prstGeom>
                </p:spPr>
                <p:txBody>
                  <a:bodyPr wrap="none">
                    <a:spAutoFit/>
                  </a:bodyPr>
                  <a:lstStyle/>
                  <a:p>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2006~2009</a:t>
                    </a:r>
                    <a:endParaRPr lang="ko-KR" altLang="en-US" sz="2000" dirty="0"/>
                  </a:p>
                </p:txBody>
              </p:sp>
            </p:grpSp>
            <p:grpSp>
              <p:nvGrpSpPr>
                <p:cNvPr id="24" name="그룹 23"/>
                <p:cNvGrpSpPr/>
                <p:nvPr/>
              </p:nvGrpSpPr>
              <p:grpSpPr>
                <a:xfrm>
                  <a:off x="2567705" y="2664489"/>
                  <a:ext cx="2032522" cy="901202"/>
                  <a:chOff x="2563016" y="2603971"/>
                  <a:chExt cx="2032522" cy="901202"/>
                </a:xfrm>
              </p:grpSpPr>
              <p:sp>
                <p:nvSpPr>
                  <p:cNvPr id="54" name="모서리가 둥근 직사각형 53"/>
                  <p:cNvSpPr/>
                  <p:nvPr/>
                </p:nvSpPr>
                <p:spPr>
                  <a:xfrm>
                    <a:off x="2563016" y="2603971"/>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3" name="직사각형 72"/>
                  <p:cNvSpPr/>
                  <p:nvPr/>
                </p:nvSpPr>
                <p:spPr>
                  <a:xfrm>
                    <a:off x="2836125" y="2854517"/>
                    <a:ext cx="1486304" cy="400110"/>
                  </a:xfrm>
                  <a:prstGeom prst="rect">
                    <a:avLst/>
                  </a:prstGeom>
                </p:spPr>
                <p:txBody>
                  <a:bodyPr wrap="none">
                    <a:spAutoFit/>
                  </a:bodyPr>
                  <a:lstStyle/>
                  <a:p>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2010~2013</a:t>
                    </a:r>
                    <a:endParaRPr lang="ko-KR" altLang="en-US" sz="2000" dirty="0"/>
                  </a:p>
                </p:txBody>
              </p:sp>
            </p:grpSp>
            <p:grpSp>
              <p:nvGrpSpPr>
                <p:cNvPr id="23" name="그룹 22"/>
                <p:cNvGrpSpPr/>
                <p:nvPr/>
              </p:nvGrpSpPr>
              <p:grpSpPr>
                <a:xfrm>
                  <a:off x="2567705" y="3862616"/>
                  <a:ext cx="2032522" cy="901202"/>
                  <a:chOff x="2569489" y="3825612"/>
                  <a:chExt cx="2032522" cy="901202"/>
                </a:xfrm>
              </p:grpSpPr>
              <p:sp>
                <p:nvSpPr>
                  <p:cNvPr id="59" name="모서리가 둥근 직사각형 58"/>
                  <p:cNvSpPr/>
                  <p:nvPr/>
                </p:nvSpPr>
                <p:spPr>
                  <a:xfrm>
                    <a:off x="2569489" y="3825612"/>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4" name="직사각형 73"/>
                  <p:cNvSpPr/>
                  <p:nvPr/>
                </p:nvSpPr>
                <p:spPr>
                  <a:xfrm>
                    <a:off x="2840193" y="4076158"/>
                    <a:ext cx="1491114" cy="400110"/>
                  </a:xfrm>
                  <a:prstGeom prst="rect">
                    <a:avLst/>
                  </a:prstGeom>
                </p:spPr>
                <p:txBody>
                  <a:bodyPr wrap="none">
                    <a:spAutoFit/>
                  </a:bodyPr>
                  <a:lstStyle/>
                  <a:p>
                    <a:r>
                      <a:rPr lang="en-US" altLang="ko-KR"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2014~2018</a:t>
                    </a:r>
                    <a:endParaRPr lang="ko-KR" altLang="en-US" sz="2000" dirty="0"/>
                  </a:p>
                </p:txBody>
              </p:sp>
            </p:grpSp>
            <p:grpSp>
              <p:nvGrpSpPr>
                <p:cNvPr id="21" name="그룹 20"/>
                <p:cNvGrpSpPr/>
                <p:nvPr/>
              </p:nvGrpSpPr>
              <p:grpSpPr>
                <a:xfrm>
                  <a:off x="2567705" y="5071805"/>
                  <a:ext cx="2032522" cy="901202"/>
                  <a:chOff x="2589992" y="5176853"/>
                  <a:chExt cx="2032522" cy="901202"/>
                </a:xfrm>
              </p:grpSpPr>
              <p:sp>
                <p:nvSpPr>
                  <p:cNvPr id="64" name="모서리가 둥근 직사각형 63"/>
                  <p:cNvSpPr/>
                  <p:nvPr/>
                </p:nvSpPr>
                <p:spPr>
                  <a:xfrm>
                    <a:off x="2589992" y="5176853"/>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5" name="직사각형 74"/>
                  <p:cNvSpPr/>
                  <p:nvPr/>
                </p:nvSpPr>
                <p:spPr>
                  <a:xfrm>
                    <a:off x="2845468" y="5427399"/>
                    <a:ext cx="1521570"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2019~2022</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nvGrpSpPr>
              <p:cNvPr id="71" name="그룹 70"/>
              <p:cNvGrpSpPr/>
              <p:nvPr/>
            </p:nvGrpSpPr>
            <p:grpSpPr>
              <a:xfrm>
                <a:off x="5043736" y="916217"/>
                <a:ext cx="2032522" cy="5056790"/>
                <a:chOff x="5041943" y="916217"/>
                <a:chExt cx="2032522" cy="5056790"/>
              </a:xfrm>
            </p:grpSpPr>
            <p:sp>
              <p:nvSpPr>
                <p:cNvPr id="43" name="직사각형 42"/>
                <p:cNvSpPr/>
                <p:nvPr/>
              </p:nvSpPr>
              <p:spPr>
                <a:xfrm>
                  <a:off x="5767099" y="916217"/>
                  <a:ext cx="582211" cy="369332"/>
                </a:xfrm>
                <a:prstGeom prst="rect">
                  <a:avLst/>
                </a:prstGeom>
              </p:spPr>
              <p:txBody>
                <a:bodyPr wrap="none">
                  <a:spAutoFit/>
                </a:bodyPr>
                <a:lstStyle/>
                <a:p>
                  <a:r>
                    <a:rPr lang="ko-KR" altLang="en-US" u="sng" dirty="0" smtClean="0">
                      <a:latin typeface="Pretendard" panose="02000503000000020004" pitchFamily="50" charset="-127"/>
                      <a:ea typeface="Pretendard" panose="02000503000000020004" pitchFamily="50" charset="-127"/>
                      <a:cs typeface="Pretendard" panose="02000503000000020004" pitchFamily="50" charset="-127"/>
                    </a:rPr>
                    <a:t>추세</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7" name="그룹 16"/>
                <p:cNvGrpSpPr/>
                <p:nvPr/>
              </p:nvGrpSpPr>
              <p:grpSpPr>
                <a:xfrm>
                  <a:off x="5041943" y="1466362"/>
                  <a:ext cx="2032522" cy="901202"/>
                  <a:chOff x="5019657" y="1393394"/>
                  <a:chExt cx="2032522" cy="901202"/>
                </a:xfrm>
              </p:grpSpPr>
              <p:sp>
                <p:nvSpPr>
                  <p:cNvPr id="50" name="모서리가 둥근 직사각형 49"/>
                  <p:cNvSpPr/>
                  <p:nvPr/>
                </p:nvSpPr>
                <p:spPr>
                  <a:xfrm>
                    <a:off x="5019657" y="1393394"/>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6" name="직사각형 75"/>
                  <p:cNvSpPr/>
                  <p:nvPr/>
                </p:nvSpPr>
                <p:spPr>
                  <a:xfrm>
                    <a:off x="5358489" y="1643940"/>
                    <a:ext cx="1354858" cy="400110"/>
                  </a:xfrm>
                  <a:prstGeom prst="rect">
                    <a:avLst/>
                  </a:prstGeom>
                </p:spPr>
                <p:txBody>
                  <a:bodyPr wrap="none">
                    <a:spAutoFit/>
                  </a:bodyPr>
                  <a:lstStyle/>
                  <a:p>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시장 </a:t>
                    </a:r>
                    <a:r>
                      <a:rPr lang="ko-KR" altLang="en-US" sz="20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활황기</a:t>
                    </a:r>
                    <a:endParaRPr lang="ko-KR" altLang="en-US" sz="2000" dirty="0"/>
                  </a:p>
                </p:txBody>
              </p:sp>
            </p:grpSp>
            <p:grpSp>
              <p:nvGrpSpPr>
                <p:cNvPr id="18" name="그룹 17"/>
                <p:cNvGrpSpPr/>
                <p:nvPr/>
              </p:nvGrpSpPr>
              <p:grpSpPr>
                <a:xfrm>
                  <a:off x="5041943" y="2664489"/>
                  <a:ext cx="2032522" cy="901202"/>
                  <a:chOff x="5037254" y="2603971"/>
                  <a:chExt cx="2032522" cy="901202"/>
                </a:xfrm>
              </p:grpSpPr>
              <p:sp>
                <p:nvSpPr>
                  <p:cNvPr id="55" name="모서리가 둥근 직사각형 54"/>
                  <p:cNvSpPr/>
                  <p:nvPr/>
                </p:nvSpPr>
                <p:spPr>
                  <a:xfrm>
                    <a:off x="5037254" y="2603971"/>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7" name="직사각형 76"/>
                  <p:cNvSpPr/>
                  <p:nvPr/>
                </p:nvSpPr>
                <p:spPr>
                  <a:xfrm>
                    <a:off x="5518753" y="2854517"/>
                    <a:ext cx="1069524" cy="400110"/>
                  </a:xfrm>
                  <a:prstGeom prst="rect">
                    <a:avLst/>
                  </a:prstGeom>
                </p:spPr>
                <p:txBody>
                  <a:bodyPr wrap="none">
                    <a:spAutoFit/>
                  </a:bodyPr>
                  <a:lstStyle/>
                  <a:p>
                    <a:r>
                      <a:rPr lang="ko-KR" altLang="en-US" sz="20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불황시장</a:t>
                    </a:r>
                    <a:endParaRPr lang="ko-KR" altLang="en-US" sz="2000" dirty="0"/>
                  </a:p>
                </p:txBody>
              </p:sp>
            </p:grpSp>
            <p:grpSp>
              <p:nvGrpSpPr>
                <p:cNvPr id="19" name="그룹 18"/>
                <p:cNvGrpSpPr/>
                <p:nvPr/>
              </p:nvGrpSpPr>
              <p:grpSpPr>
                <a:xfrm>
                  <a:off x="5041943" y="3862616"/>
                  <a:ext cx="2032522" cy="901202"/>
                  <a:chOff x="5043727" y="3825612"/>
                  <a:chExt cx="2032522" cy="901202"/>
                </a:xfrm>
              </p:grpSpPr>
              <p:sp>
                <p:nvSpPr>
                  <p:cNvPr id="60" name="모서리가 둥근 직사각형 59"/>
                  <p:cNvSpPr/>
                  <p:nvPr/>
                </p:nvSpPr>
                <p:spPr>
                  <a:xfrm>
                    <a:off x="5043727" y="3825612"/>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8" name="직사각형 77"/>
                  <p:cNvSpPr/>
                  <p:nvPr/>
                </p:nvSpPr>
                <p:spPr>
                  <a:xfrm>
                    <a:off x="5271952" y="4076158"/>
                    <a:ext cx="1576072" cy="400110"/>
                  </a:xfrm>
                  <a:prstGeom prst="rect">
                    <a:avLst/>
                  </a:prstGeom>
                </p:spPr>
                <p:txBody>
                  <a:bodyPr wrap="none">
                    <a:spAutoFit/>
                  </a:bodyPr>
                  <a:lstStyle/>
                  <a:p>
                    <a:r>
                      <a:rPr lang="ko-KR" altLang="en-US" sz="2000" dirty="0" err="1"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재상승세</a:t>
                    </a: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 전화</a:t>
                    </a:r>
                    <a:endParaRPr lang="ko-KR" altLang="en-US" sz="2000" dirty="0"/>
                  </a:p>
                </p:txBody>
              </p:sp>
            </p:grpSp>
            <p:grpSp>
              <p:nvGrpSpPr>
                <p:cNvPr id="20" name="그룹 19"/>
                <p:cNvGrpSpPr/>
                <p:nvPr/>
              </p:nvGrpSpPr>
              <p:grpSpPr>
                <a:xfrm>
                  <a:off x="5041943" y="5071805"/>
                  <a:ext cx="2032522" cy="901202"/>
                  <a:chOff x="5064230" y="5176853"/>
                  <a:chExt cx="2032522" cy="901202"/>
                </a:xfrm>
              </p:grpSpPr>
              <p:sp>
                <p:nvSpPr>
                  <p:cNvPr id="65" name="모서리가 둥근 직사각형 64"/>
                  <p:cNvSpPr/>
                  <p:nvPr/>
                </p:nvSpPr>
                <p:spPr>
                  <a:xfrm>
                    <a:off x="5064230" y="5176853"/>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9" name="직사각형 78"/>
                  <p:cNvSpPr/>
                  <p:nvPr/>
                </p:nvSpPr>
                <p:spPr>
                  <a:xfrm>
                    <a:off x="5292455" y="5427399"/>
                    <a:ext cx="1576072" cy="400110"/>
                  </a:xfrm>
                  <a:prstGeom prst="rect">
                    <a:avLst/>
                  </a:prstGeom>
                </p:spPr>
                <p:txBody>
                  <a:bodyPr wrap="none">
                    <a:spAutoFit/>
                  </a:bodyPr>
                  <a:lstStyle/>
                  <a:p>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침체기로 전화</a:t>
                    </a:r>
                    <a:endParaRPr lang="ko-KR" altLang="en-US" sz="2000" dirty="0"/>
                  </a:p>
                </p:txBody>
              </p:sp>
            </p:grpSp>
          </p:grpSp>
          <p:grpSp>
            <p:nvGrpSpPr>
              <p:cNvPr id="34" name="그룹 33"/>
              <p:cNvGrpSpPr/>
              <p:nvPr/>
            </p:nvGrpSpPr>
            <p:grpSpPr>
              <a:xfrm>
                <a:off x="7478080" y="916217"/>
                <a:ext cx="2032522" cy="5056790"/>
                <a:chOff x="7516181" y="916217"/>
                <a:chExt cx="2032522" cy="5056790"/>
              </a:xfrm>
            </p:grpSpPr>
            <p:sp>
              <p:nvSpPr>
                <p:cNvPr id="47" name="직사각형 46"/>
                <p:cNvSpPr/>
                <p:nvPr/>
              </p:nvSpPr>
              <p:spPr>
                <a:xfrm>
                  <a:off x="8141951" y="916217"/>
                  <a:ext cx="780983" cy="369332"/>
                </a:xfrm>
                <a:prstGeom prst="rect">
                  <a:avLst/>
                </a:prstGeom>
              </p:spPr>
              <p:txBody>
                <a:bodyPr wrap="none">
                  <a:spAutoFit/>
                </a:bodyPr>
                <a:lstStyle/>
                <a:p>
                  <a:r>
                    <a:rPr lang="ko-KR" altLang="en-US" u="sng" smtClean="0">
                      <a:latin typeface="Pretendard" panose="02000503000000020004" pitchFamily="50" charset="-127"/>
                      <a:ea typeface="Pretendard" panose="02000503000000020004" pitchFamily="50" charset="-127"/>
                      <a:cs typeface="Pretendard" panose="02000503000000020004" pitchFamily="50" charset="-127"/>
                    </a:rPr>
                    <a:t>거래량</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6" name="그룹 15"/>
                <p:cNvGrpSpPr/>
                <p:nvPr/>
              </p:nvGrpSpPr>
              <p:grpSpPr>
                <a:xfrm>
                  <a:off x="7516181" y="1466362"/>
                  <a:ext cx="2032522" cy="901202"/>
                  <a:chOff x="7493895" y="1404458"/>
                  <a:chExt cx="2032522" cy="901202"/>
                </a:xfrm>
              </p:grpSpPr>
              <p:sp>
                <p:nvSpPr>
                  <p:cNvPr id="51" name="모서리가 둥근 직사각형 50"/>
                  <p:cNvSpPr/>
                  <p:nvPr/>
                </p:nvSpPr>
                <p:spPr>
                  <a:xfrm>
                    <a:off x="7493895" y="1404458"/>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0" name="직사각형 79"/>
                  <p:cNvSpPr/>
                  <p:nvPr/>
                </p:nvSpPr>
                <p:spPr>
                  <a:xfrm>
                    <a:off x="8196609" y="1655004"/>
                    <a:ext cx="627095" cy="400110"/>
                  </a:xfrm>
                  <a:prstGeom prst="rect">
                    <a:avLst/>
                  </a:prstGeom>
                </p:spPr>
                <p:txBody>
                  <a:bodyPr wrap="none">
                    <a:spAutoFit/>
                  </a:bodyPr>
                  <a:lstStyle/>
                  <a:p>
                    <a:r>
                      <a:rPr lang="ko-KR" altLang="en-US" sz="2000"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endParaRPr lang="ko-KR" altLang="en-US" sz="2000" dirty="0">
                      <a:solidFill>
                        <a:srgbClr val="FF0000"/>
                      </a:solidFill>
                    </a:endParaRPr>
                  </a:p>
                </p:txBody>
              </p:sp>
            </p:grpSp>
            <p:grpSp>
              <p:nvGrpSpPr>
                <p:cNvPr id="15" name="그룹 14"/>
                <p:cNvGrpSpPr/>
                <p:nvPr/>
              </p:nvGrpSpPr>
              <p:grpSpPr>
                <a:xfrm>
                  <a:off x="7516181" y="2664489"/>
                  <a:ext cx="2032522" cy="901202"/>
                  <a:chOff x="7511492" y="2615035"/>
                  <a:chExt cx="2032522" cy="901202"/>
                </a:xfrm>
              </p:grpSpPr>
              <p:sp>
                <p:nvSpPr>
                  <p:cNvPr id="56" name="모서리가 둥근 직사각형 55"/>
                  <p:cNvSpPr/>
                  <p:nvPr/>
                </p:nvSpPr>
                <p:spPr>
                  <a:xfrm>
                    <a:off x="7511492" y="2615035"/>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2" name="직사각형 81"/>
                  <p:cNvSpPr/>
                  <p:nvPr/>
                </p:nvSpPr>
                <p:spPr>
                  <a:xfrm>
                    <a:off x="8214206" y="2865581"/>
                    <a:ext cx="627095" cy="400110"/>
                  </a:xfrm>
                  <a:prstGeom prst="rect">
                    <a:avLst/>
                  </a:prstGeom>
                </p:spPr>
                <p:txBody>
                  <a:bodyPr wrap="none">
                    <a:spAutoFit/>
                  </a:bodyPr>
                  <a:lstStyle/>
                  <a:p>
                    <a:r>
                      <a:rPr lang="ko-KR" altLang="en-US" sz="2000" dirty="0">
                        <a:solidFill>
                          <a:schemeClr val="accent5"/>
                        </a:solidFill>
                        <a:latin typeface="Pretendard" panose="02000503000000020004" pitchFamily="50" charset="-127"/>
                        <a:ea typeface="Pretendard" panose="02000503000000020004" pitchFamily="50" charset="-127"/>
                        <a:cs typeface="Pretendard" panose="02000503000000020004" pitchFamily="50" charset="-127"/>
                      </a:rPr>
                      <a:t>감소</a:t>
                    </a:r>
                  </a:p>
                </p:txBody>
              </p:sp>
            </p:grpSp>
            <p:grpSp>
              <p:nvGrpSpPr>
                <p:cNvPr id="14" name="그룹 13"/>
                <p:cNvGrpSpPr/>
                <p:nvPr/>
              </p:nvGrpSpPr>
              <p:grpSpPr>
                <a:xfrm>
                  <a:off x="7516181" y="3862616"/>
                  <a:ext cx="2032522" cy="901202"/>
                  <a:chOff x="7517965" y="3836676"/>
                  <a:chExt cx="2032522" cy="901202"/>
                </a:xfrm>
              </p:grpSpPr>
              <p:sp>
                <p:nvSpPr>
                  <p:cNvPr id="61" name="모서리가 둥근 직사각형 60"/>
                  <p:cNvSpPr/>
                  <p:nvPr/>
                </p:nvSpPr>
                <p:spPr>
                  <a:xfrm>
                    <a:off x="7517965" y="3836676"/>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4" name="직사각형 83"/>
                  <p:cNvSpPr/>
                  <p:nvPr/>
                </p:nvSpPr>
                <p:spPr>
                  <a:xfrm>
                    <a:off x="8220679" y="4087222"/>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p>
                </p:txBody>
              </p:sp>
            </p:grpSp>
            <p:grpSp>
              <p:nvGrpSpPr>
                <p:cNvPr id="13" name="그룹 12"/>
                <p:cNvGrpSpPr/>
                <p:nvPr/>
              </p:nvGrpSpPr>
              <p:grpSpPr>
                <a:xfrm>
                  <a:off x="7516181" y="5071805"/>
                  <a:ext cx="2032522" cy="901202"/>
                  <a:chOff x="7538468" y="5187917"/>
                  <a:chExt cx="2032522" cy="901202"/>
                </a:xfrm>
              </p:grpSpPr>
              <p:sp>
                <p:nvSpPr>
                  <p:cNvPr id="66" name="모서리가 둥근 직사각형 65"/>
                  <p:cNvSpPr/>
                  <p:nvPr/>
                </p:nvSpPr>
                <p:spPr>
                  <a:xfrm>
                    <a:off x="7538468" y="5187917"/>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6" name="직사각형 85"/>
                  <p:cNvSpPr/>
                  <p:nvPr/>
                </p:nvSpPr>
                <p:spPr>
                  <a:xfrm>
                    <a:off x="8241182" y="5438463"/>
                    <a:ext cx="627095" cy="400110"/>
                  </a:xfrm>
                  <a:prstGeom prst="rect">
                    <a:avLst/>
                  </a:prstGeom>
                </p:spPr>
                <p:txBody>
                  <a:bodyPr wrap="none">
                    <a:spAutoFit/>
                  </a:bodyPr>
                  <a:lstStyle/>
                  <a:p>
                    <a:r>
                      <a:rPr lang="ko-KR" altLang="en-US" sz="2000" dirty="0">
                        <a:solidFill>
                          <a:schemeClr val="accent5"/>
                        </a:solidFill>
                        <a:latin typeface="Pretendard" panose="02000503000000020004" pitchFamily="50" charset="-127"/>
                        <a:ea typeface="Pretendard" panose="02000503000000020004" pitchFamily="50" charset="-127"/>
                        <a:cs typeface="Pretendard" panose="02000503000000020004" pitchFamily="50" charset="-127"/>
                      </a:rPr>
                      <a:t>감소</a:t>
                    </a:r>
                  </a:p>
                </p:txBody>
              </p:sp>
            </p:grpSp>
          </p:grpSp>
          <p:grpSp>
            <p:nvGrpSpPr>
              <p:cNvPr id="33" name="그룹 32"/>
              <p:cNvGrpSpPr/>
              <p:nvPr/>
            </p:nvGrpSpPr>
            <p:grpSpPr>
              <a:xfrm>
                <a:off x="9912424" y="916217"/>
                <a:ext cx="2032522" cy="5056790"/>
                <a:chOff x="9990420" y="916217"/>
                <a:chExt cx="2032522" cy="5056790"/>
              </a:xfrm>
            </p:grpSpPr>
            <p:sp>
              <p:nvSpPr>
                <p:cNvPr id="45" name="직사각형 44"/>
                <p:cNvSpPr/>
                <p:nvPr/>
              </p:nvSpPr>
              <p:spPr>
                <a:xfrm>
                  <a:off x="10715576" y="916217"/>
                  <a:ext cx="582211" cy="369332"/>
                </a:xfrm>
                <a:prstGeom prst="rect">
                  <a:avLst/>
                </a:prstGeom>
              </p:spPr>
              <p:txBody>
                <a:bodyPr wrap="none">
                  <a:spAutoFit/>
                </a:bodyPr>
                <a:lstStyle/>
                <a:p>
                  <a:r>
                    <a:rPr lang="ko-KR" altLang="en-US" u="sng" dirty="0" smtClean="0">
                      <a:latin typeface="Pretendard" panose="02000503000000020004" pitchFamily="50" charset="-127"/>
                      <a:ea typeface="Pretendard" panose="02000503000000020004" pitchFamily="50" charset="-127"/>
                      <a:cs typeface="Pretendard" panose="02000503000000020004" pitchFamily="50" charset="-127"/>
                    </a:rPr>
                    <a:t>가격</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 name="그룹 8"/>
                <p:cNvGrpSpPr/>
                <p:nvPr/>
              </p:nvGrpSpPr>
              <p:grpSpPr>
                <a:xfrm>
                  <a:off x="9990420" y="1466362"/>
                  <a:ext cx="2032522" cy="901202"/>
                  <a:chOff x="9968134" y="1404458"/>
                  <a:chExt cx="2032522" cy="901202"/>
                </a:xfrm>
              </p:grpSpPr>
              <p:sp>
                <p:nvSpPr>
                  <p:cNvPr id="52" name="모서리가 둥근 직사각형 51"/>
                  <p:cNvSpPr/>
                  <p:nvPr/>
                </p:nvSpPr>
                <p:spPr>
                  <a:xfrm>
                    <a:off x="9968134" y="1404458"/>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1" name="직사각형 80"/>
                  <p:cNvSpPr/>
                  <p:nvPr/>
                </p:nvSpPr>
                <p:spPr>
                  <a:xfrm>
                    <a:off x="10670848" y="1655004"/>
                    <a:ext cx="627095" cy="400110"/>
                  </a:xfrm>
                  <a:prstGeom prst="rect">
                    <a:avLst/>
                  </a:prstGeom>
                </p:spPr>
                <p:txBody>
                  <a:bodyPr wrap="none">
                    <a:spAutoFit/>
                  </a:bodyPr>
                  <a:lstStyle/>
                  <a:p>
                    <a:r>
                      <a:rPr lang="ko-KR" altLang="en-US" sz="2000"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endParaRPr lang="ko-KR" altLang="en-US" sz="2000" dirty="0">
                      <a:solidFill>
                        <a:srgbClr val="FF0000"/>
                      </a:solidFill>
                    </a:endParaRPr>
                  </a:p>
                </p:txBody>
              </p:sp>
            </p:grpSp>
            <p:grpSp>
              <p:nvGrpSpPr>
                <p:cNvPr id="10" name="그룹 9"/>
                <p:cNvGrpSpPr/>
                <p:nvPr/>
              </p:nvGrpSpPr>
              <p:grpSpPr>
                <a:xfrm>
                  <a:off x="9990420" y="2664489"/>
                  <a:ext cx="2032522" cy="901202"/>
                  <a:chOff x="9985731" y="2615035"/>
                  <a:chExt cx="2032522" cy="901202"/>
                </a:xfrm>
              </p:grpSpPr>
              <p:sp>
                <p:nvSpPr>
                  <p:cNvPr id="57" name="모서리가 둥근 직사각형 56"/>
                  <p:cNvSpPr/>
                  <p:nvPr/>
                </p:nvSpPr>
                <p:spPr>
                  <a:xfrm>
                    <a:off x="9985731" y="2615035"/>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3" name="직사각형 82"/>
                  <p:cNvSpPr/>
                  <p:nvPr/>
                </p:nvSpPr>
                <p:spPr>
                  <a:xfrm>
                    <a:off x="10688445" y="2865581"/>
                    <a:ext cx="627095" cy="400110"/>
                  </a:xfrm>
                  <a:prstGeom prst="rect">
                    <a:avLst/>
                  </a:prstGeom>
                </p:spPr>
                <p:txBody>
                  <a:bodyPr wrap="none">
                    <a:spAutoFit/>
                  </a:bodyPr>
                  <a:lstStyle/>
                  <a:p>
                    <a:r>
                      <a:rPr lang="ko-KR" altLang="en-US" sz="2000" dirty="0">
                        <a:solidFill>
                          <a:schemeClr val="accent5"/>
                        </a:solidFill>
                        <a:latin typeface="Pretendard" panose="02000503000000020004" pitchFamily="50" charset="-127"/>
                        <a:ea typeface="Pretendard" panose="02000503000000020004" pitchFamily="50" charset="-127"/>
                        <a:cs typeface="Pretendard" panose="02000503000000020004" pitchFamily="50" charset="-127"/>
                      </a:rPr>
                      <a:t>감소</a:t>
                    </a:r>
                  </a:p>
                </p:txBody>
              </p:sp>
            </p:grpSp>
            <p:grpSp>
              <p:nvGrpSpPr>
                <p:cNvPr id="11" name="그룹 10"/>
                <p:cNvGrpSpPr/>
                <p:nvPr/>
              </p:nvGrpSpPr>
              <p:grpSpPr>
                <a:xfrm>
                  <a:off x="9990420" y="3862616"/>
                  <a:ext cx="2032522" cy="901202"/>
                  <a:chOff x="9992204" y="3836676"/>
                  <a:chExt cx="2032522" cy="901202"/>
                </a:xfrm>
              </p:grpSpPr>
              <p:sp>
                <p:nvSpPr>
                  <p:cNvPr id="62" name="모서리가 둥근 직사각형 61"/>
                  <p:cNvSpPr/>
                  <p:nvPr/>
                </p:nvSpPr>
                <p:spPr>
                  <a:xfrm>
                    <a:off x="9992204" y="3836676"/>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5" name="직사각형 84"/>
                  <p:cNvSpPr/>
                  <p:nvPr/>
                </p:nvSpPr>
                <p:spPr>
                  <a:xfrm>
                    <a:off x="10694918" y="4087222"/>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p>
                </p:txBody>
              </p:sp>
            </p:grpSp>
            <p:grpSp>
              <p:nvGrpSpPr>
                <p:cNvPr id="12" name="그룹 11"/>
                <p:cNvGrpSpPr/>
                <p:nvPr/>
              </p:nvGrpSpPr>
              <p:grpSpPr>
                <a:xfrm>
                  <a:off x="9990420" y="5071805"/>
                  <a:ext cx="2032522" cy="901202"/>
                  <a:chOff x="10012707" y="5187917"/>
                  <a:chExt cx="2032522" cy="901202"/>
                </a:xfrm>
              </p:grpSpPr>
              <p:sp>
                <p:nvSpPr>
                  <p:cNvPr id="67" name="모서리가 둥근 직사각형 66"/>
                  <p:cNvSpPr/>
                  <p:nvPr/>
                </p:nvSpPr>
                <p:spPr>
                  <a:xfrm>
                    <a:off x="10012707" y="5187917"/>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7" name="직사각형 86"/>
                  <p:cNvSpPr/>
                  <p:nvPr/>
                </p:nvSpPr>
                <p:spPr>
                  <a:xfrm>
                    <a:off x="10715421" y="5438463"/>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p>
                </p:txBody>
              </p:sp>
            </p:grpSp>
          </p:grpSp>
        </p:grpSp>
        <p:sp>
          <p:nvSpPr>
            <p:cNvPr id="91" name="왼쪽/오른쪽 화살표 90"/>
            <p:cNvSpPr/>
            <p:nvPr/>
          </p:nvSpPr>
          <p:spPr>
            <a:xfrm>
              <a:off x="9420592" y="1701296"/>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왼쪽/오른쪽 화살표 115"/>
            <p:cNvSpPr/>
            <p:nvPr/>
          </p:nvSpPr>
          <p:spPr>
            <a:xfrm>
              <a:off x="9420592" y="2921658"/>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왼쪽/오른쪽 화살표 116"/>
            <p:cNvSpPr/>
            <p:nvPr/>
          </p:nvSpPr>
          <p:spPr>
            <a:xfrm>
              <a:off x="9420592" y="4097550"/>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왼쪽/오른쪽 화살표 117"/>
            <p:cNvSpPr/>
            <p:nvPr/>
          </p:nvSpPr>
          <p:spPr>
            <a:xfrm>
              <a:off x="9420592" y="5323933"/>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p:cNvSpPr/>
            <p:nvPr/>
          </p:nvSpPr>
          <p:spPr>
            <a:xfrm rot="1560000">
              <a:off x="9709143" y="5269974"/>
              <a:ext cx="76748" cy="50636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20501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7722</TotalTime>
  <Words>1892</Words>
  <Application>Microsoft Office PowerPoint</Application>
  <PresentationFormat>와이드스크린</PresentationFormat>
  <Paragraphs>528</Paragraphs>
  <Slides>44</Slides>
  <Notes>19</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44</vt:i4>
      </vt:variant>
    </vt:vector>
  </HeadingPairs>
  <TitlesOfParts>
    <vt:vector size="50" baseType="lpstr">
      <vt:lpstr>Pretendard</vt:lpstr>
      <vt:lpstr>Pretendard</vt:lpstr>
      <vt:lpstr>SF Pro Bold</vt:lpstr>
      <vt:lpstr>맑은 고딕</vt:lpstr>
      <vt:lpstr>Arial</vt:lpstr>
      <vt:lpstr>Office 테마</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dc:creator>
  <cp:lastModifiedBy>Shin</cp:lastModifiedBy>
  <cp:revision>6201</cp:revision>
  <dcterms:created xsi:type="dcterms:W3CDTF">2023-11-03T22:38:30Z</dcterms:created>
  <dcterms:modified xsi:type="dcterms:W3CDTF">2024-05-23T02:44:11Z</dcterms:modified>
</cp:coreProperties>
</file>